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88" r:id="rId5"/>
    <p:sldId id="260" r:id="rId6"/>
    <p:sldId id="392" r:id="rId7"/>
    <p:sldId id="395" r:id="rId8"/>
    <p:sldId id="396" r:id="rId9"/>
    <p:sldId id="397" r:id="rId10"/>
    <p:sldId id="400" r:id="rId11"/>
    <p:sldId id="401" r:id="rId12"/>
    <p:sldId id="402" r:id="rId13"/>
    <p:sldId id="404" r:id="rId14"/>
    <p:sldId id="406" r:id="rId15"/>
    <p:sldId id="405" r:id="rId16"/>
    <p:sldId id="408" r:id="rId17"/>
    <p:sldId id="409" r:id="rId18"/>
    <p:sldId id="419" r:id="rId19"/>
    <p:sldId id="411" r:id="rId20"/>
    <p:sldId id="410" r:id="rId21"/>
    <p:sldId id="413" r:id="rId22"/>
    <p:sldId id="273" r:id="rId23"/>
    <p:sldId id="3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7FCB9-1774-FC1F-991D-10C6FB41376A}" name="Sylvia Kudaverdian" initials="SK" userId="S::sylvia@chameleonconsulting.ca::b2b27030-8bb7-4c2f-ae3e-60e8f9a244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DE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FC026-498B-4F4D-81F7-C84B9B299A80}" v="35" dt="2025-04-01T23:23:34.205"/>
    <p1510:client id="{8D6FEB92-7383-834D-816E-4680B1B0655D}" v="4" dt="2025-04-02T20:26:34.184"/>
    <p1510:client id="{C8A10907-5B4D-DE9E-5B0E-BAEE0FB0BD91}" v="17" dt="2025-04-02T18:11:14.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87576" autoAdjust="0"/>
  </p:normalViewPr>
  <p:slideViewPr>
    <p:cSldViewPr snapToGrid="0">
      <p:cViewPr varScale="1">
        <p:scale>
          <a:sx n="99" d="100"/>
          <a:sy n="99" d="100"/>
        </p:scale>
        <p:origin x="1026" y="7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586F8F-9C4B-6DCF-3140-81A5A0CF3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0611C4D-2002-82A5-FCB9-F87C834145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EB1FB0-1142-4CB6-8E05-242909DF09AA}" type="datetimeFigureOut">
              <a:rPr lang="en-CA" smtClean="0"/>
              <a:t>2025-09-16</a:t>
            </a:fld>
            <a:endParaRPr lang="en-CA"/>
          </a:p>
        </p:txBody>
      </p:sp>
      <p:sp>
        <p:nvSpPr>
          <p:cNvPr id="4" name="Footer Placeholder 3">
            <a:extLst>
              <a:ext uri="{FF2B5EF4-FFF2-40B4-BE49-F238E27FC236}">
                <a16:creationId xmlns:a16="http://schemas.microsoft.com/office/drawing/2014/main" id="{7F091157-23F3-5E7D-2D1B-21BAA3A2EE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3496333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F461-087C-4718-A254-E5E38E25554F}" type="datetimeFigureOut">
              <a:rPr lang="en-CA" smtClean="0"/>
              <a:t>2025-09-16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7823C-48CD-4DFF-A660-998E8ED7A7BB}" type="slidenum">
              <a:rPr lang="en-CA" smtClean="0"/>
              <a:t>‹#›</a:t>
            </a:fld>
            <a:endParaRPr lang="en-CA"/>
          </a:p>
        </p:txBody>
      </p:sp>
    </p:spTree>
    <p:extLst>
      <p:ext uri="{BB962C8B-B14F-4D97-AF65-F5344CB8AC3E}">
        <p14:creationId xmlns:p14="http://schemas.microsoft.com/office/powerpoint/2010/main" val="376504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95288" indent="-171450" algn="l" defTabSz="914400" rtl="0" eaLnBrk="1" latinLnBrk="0" hangingPunct="1">
      <a:buFont typeface="Open Sans" pitchFamily="2" charset="0"/>
      <a:buChar char="−"/>
      <a:defRPr sz="1200" kern="1200">
        <a:solidFill>
          <a:schemeClr val="tx1"/>
        </a:solidFill>
        <a:latin typeface="+mn-lt"/>
        <a:ea typeface="+mn-ea"/>
        <a:cs typeface="+mn-cs"/>
      </a:defRPr>
    </a:lvl3pPr>
    <a:lvl4pPr marL="173038" indent="0" algn="l" defTabSz="914400" rtl="0" eaLnBrk="1" latinLnBrk="0" hangingPunct="1">
      <a:defRPr sz="1200" kern="1200">
        <a:solidFill>
          <a:schemeClr val="tx1"/>
        </a:solidFill>
        <a:latin typeface="+mn-lt"/>
        <a:ea typeface="+mn-ea"/>
        <a:cs typeface="+mn-cs"/>
      </a:defRPr>
    </a:lvl4pPr>
    <a:lvl5pPr marL="173038"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1</a:t>
            </a:fld>
            <a:endParaRPr lang="en-CA"/>
          </a:p>
        </p:txBody>
      </p:sp>
    </p:spTree>
    <p:extLst>
      <p:ext uri="{BB962C8B-B14F-4D97-AF65-F5344CB8AC3E}">
        <p14:creationId xmlns:p14="http://schemas.microsoft.com/office/powerpoint/2010/main" val="415204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https://www.nserc-crsng.gc.ca/Students-Etudiants/PG-CS/cgrsd-besrd_eng.asp#a5</a:t>
            </a:r>
          </a:p>
          <a:p>
            <a:endParaRPr lang="en-US" dirty="0"/>
          </a:p>
          <a:p>
            <a:r>
              <a:rPr lang="en-US" dirty="0"/>
              <a:t>https://www.nserc-crsng.gc.ca/_doc/Students-Etudiants/CGSDFlowchart_e.PDF</a:t>
            </a:r>
          </a:p>
        </p:txBody>
      </p:sp>
      <p:sp>
        <p:nvSpPr>
          <p:cNvPr id="4" name="Slide Number Placeholder 3"/>
          <p:cNvSpPr>
            <a:spLocks noGrp="1"/>
          </p:cNvSpPr>
          <p:nvPr>
            <p:ph type="sldNum" sz="quarter" idx="5"/>
          </p:nvPr>
        </p:nvSpPr>
        <p:spPr/>
        <p:txBody>
          <a:bodyPr/>
          <a:lstStyle/>
          <a:p>
            <a:fld id="{4C47823C-48CD-4DFF-A660-998E8ED7A7BB}" type="slidenum">
              <a:rPr lang="en-CA" smtClean="0"/>
              <a:t>13</a:t>
            </a:fld>
            <a:endParaRPr lang="en-CA"/>
          </a:p>
        </p:txBody>
      </p:sp>
    </p:spTree>
    <p:extLst>
      <p:ext uri="{BB962C8B-B14F-4D97-AF65-F5344CB8AC3E}">
        <p14:creationId xmlns:p14="http://schemas.microsoft.com/office/powerpoint/2010/main" val="340570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47823C-48CD-4DFF-A660-998E8ED7A7BB}" type="slidenum">
              <a:rPr lang="en-CA" smtClean="0"/>
              <a:t>19</a:t>
            </a:fld>
            <a:endParaRPr lang="en-CA"/>
          </a:p>
        </p:txBody>
      </p:sp>
    </p:spTree>
    <p:extLst>
      <p:ext uri="{BB962C8B-B14F-4D97-AF65-F5344CB8AC3E}">
        <p14:creationId xmlns:p14="http://schemas.microsoft.com/office/powerpoint/2010/main" val="3723961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F7FB-3927-6DF3-8A38-8804C4A37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C17B0-B01E-FC77-8813-144150394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2A0C4-CDC7-4E4B-E28C-A0BC35DF8C98}"/>
              </a:ext>
            </a:extLst>
          </p:cNvPr>
          <p:cNvSpPr>
            <a:spLocks noGrp="1"/>
          </p:cNvSpPr>
          <p:nvPr>
            <p:ph type="body" idx="1"/>
          </p:nvPr>
        </p:nvSpPr>
        <p:spPr/>
        <p:txBody>
          <a:bodyPr/>
          <a:lstStyle/>
          <a:p>
            <a:endParaRPr lang="en-US" b="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file was last updated 20250729.</a:t>
            </a:r>
          </a:p>
          <a:p>
            <a:endParaRPr lang="en-US" b="0" dirty="0">
              <a:latin typeface="+mj-lt"/>
            </a:endParaRPr>
          </a:p>
        </p:txBody>
      </p:sp>
      <p:sp>
        <p:nvSpPr>
          <p:cNvPr id="4" name="Slide Number Placeholder 3">
            <a:extLst>
              <a:ext uri="{FF2B5EF4-FFF2-40B4-BE49-F238E27FC236}">
                <a16:creationId xmlns:a16="http://schemas.microsoft.com/office/drawing/2014/main" id="{6C5B5275-6C87-91FC-6E99-E877A298C6DF}"/>
              </a:ext>
            </a:extLst>
          </p:cNvPr>
          <p:cNvSpPr>
            <a:spLocks noGrp="1"/>
          </p:cNvSpPr>
          <p:nvPr>
            <p:ph type="sldNum" sz="quarter" idx="5"/>
          </p:nvPr>
        </p:nvSpPr>
        <p:spPr/>
        <p:txBody>
          <a:bodyPr/>
          <a:lstStyle/>
          <a:p>
            <a:fld id="{4C47823C-48CD-4DFF-A660-998E8ED7A7BB}" type="slidenum">
              <a:rPr lang="en-CA" smtClean="0"/>
              <a:t>20</a:t>
            </a:fld>
            <a:endParaRPr lang="en-CA"/>
          </a:p>
        </p:txBody>
      </p:sp>
    </p:spTree>
    <p:extLst>
      <p:ext uri="{BB962C8B-B14F-4D97-AF65-F5344CB8AC3E}">
        <p14:creationId xmlns:p14="http://schemas.microsoft.com/office/powerpoint/2010/main" val="490859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j-lt"/>
            </a:endParaRPr>
          </a:p>
        </p:txBody>
      </p:sp>
      <p:sp>
        <p:nvSpPr>
          <p:cNvPr id="4" name="Slide Number Placeholder 3"/>
          <p:cNvSpPr>
            <a:spLocks noGrp="1"/>
          </p:cNvSpPr>
          <p:nvPr>
            <p:ph type="sldNum" sz="quarter" idx="5"/>
          </p:nvPr>
        </p:nvSpPr>
        <p:spPr/>
        <p:txBody>
          <a:bodyPr/>
          <a:lstStyle/>
          <a:p>
            <a:fld id="{4C47823C-48CD-4DFF-A660-998E8ED7A7BB}" type="slidenum">
              <a:rPr lang="en-CA" smtClean="0"/>
              <a:t>2</a:t>
            </a:fld>
            <a:endParaRPr lang="en-CA"/>
          </a:p>
        </p:txBody>
      </p:sp>
    </p:spTree>
    <p:extLst>
      <p:ext uri="{BB962C8B-B14F-4D97-AF65-F5344CB8AC3E}">
        <p14:creationId xmlns:p14="http://schemas.microsoft.com/office/powerpoint/2010/main" val="5314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Tip: if you have to justify why your research fits within a specific agency, use some of the wording from the science.gc.ca website</a:t>
            </a:r>
          </a:p>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3</a:t>
            </a:fld>
            <a:endParaRPr lang="en-CA"/>
          </a:p>
        </p:txBody>
      </p:sp>
    </p:spTree>
    <p:extLst>
      <p:ext uri="{BB962C8B-B14F-4D97-AF65-F5344CB8AC3E}">
        <p14:creationId xmlns:p14="http://schemas.microsoft.com/office/powerpoint/2010/main" val="378263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entering directly from a Bachelor’s program without having ever been enrolled in any graduate programs (direct-entry) – you may be eligible for the CGRS M before applying for the CGRS D. It would maximize your funding opportunities. </a:t>
            </a:r>
          </a:p>
        </p:txBody>
      </p:sp>
      <p:sp>
        <p:nvSpPr>
          <p:cNvPr id="4" name="Slide Number Placeholder 3"/>
          <p:cNvSpPr>
            <a:spLocks noGrp="1"/>
          </p:cNvSpPr>
          <p:nvPr>
            <p:ph type="sldNum" sz="quarter" idx="5"/>
          </p:nvPr>
        </p:nvSpPr>
        <p:spPr/>
        <p:txBody>
          <a:bodyPr/>
          <a:lstStyle/>
          <a:p>
            <a:fld id="{4C47823C-48CD-4DFF-A660-998E8ED7A7BB}" type="slidenum">
              <a:rPr lang="en-CA" smtClean="0"/>
              <a:t>4</a:t>
            </a:fld>
            <a:endParaRPr lang="en-CA"/>
          </a:p>
        </p:txBody>
      </p:sp>
    </p:spTree>
    <p:extLst>
      <p:ext uri="{BB962C8B-B14F-4D97-AF65-F5344CB8AC3E}">
        <p14:creationId xmlns:p14="http://schemas.microsoft.com/office/powerpoint/2010/main" val="337063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7</a:t>
            </a:fld>
            <a:endParaRPr lang="en-CA"/>
          </a:p>
        </p:txBody>
      </p:sp>
    </p:spTree>
    <p:extLst>
      <p:ext uri="{BB962C8B-B14F-4D97-AF65-F5344CB8AC3E}">
        <p14:creationId xmlns:p14="http://schemas.microsoft.com/office/powerpoint/2010/main" val="32176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8</a:t>
            </a:fld>
            <a:endParaRPr lang="en-CA"/>
          </a:p>
        </p:txBody>
      </p:sp>
    </p:spTree>
    <p:extLst>
      <p:ext uri="{BB962C8B-B14F-4D97-AF65-F5344CB8AC3E}">
        <p14:creationId xmlns:p14="http://schemas.microsoft.com/office/powerpoint/2010/main" val="382109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9</a:t>
            </a:fld>
            <a:endParaRPr lang="en-CA"/>
          </a:p>
        </p:txBody>
      </p:sp>
    </p:spTree>
    <p:extLst>
      <p:ext uri="{BB962C8B-B14F-4D97-AF65-F5344CB8AC3E}">
        <p14:creationId xmlns:p14="http://schemas.microsoft.com/office/powerpoint/2010/main" val="202002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10</a:t>
            </a:fld>
            <a:endParaRPr lang="en-CA"/>
          </a:p>
        </p:txBody>
      </p:sp>
    </p:spTree>
    <p:extLst>
      <p:ext uri="{BB962C8B-B14F-4D97-AF65-F5344CB8AC3E}">
        <p14:creationId xmlns:p14="http://schemas.microsoft.com/office/powerpoint/2010/main" val="85412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Yes, the summer months count. For Part Time – 2 terms of Part time count as one term of full time. </a:t>
            </a:r>
            <a:r>
              <a:rPr lang="en-US" b="0" i="0" dirty="0">
                <a:solidFill>
                  <a:srgbClr val="333333"/>
                </a:solidFill>
                <a:effectLst/>
                <a:latin typeface="Helvetica Neue"/>
              </a:rPr>
              <a:t>The agencies count all studies toward the doctoral degree for which funding is requested, whether or not they were completed at the degree-granting institution.</a:t>
            </a:r>
            <a:endParaRPr lang="en-US" dirty="0">
              <a:highlight>
                <a:srgbClr val="FFFF00"/>
              </a:highligh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Untitled Regular"/>
              </a:rPr>
              <a:t>Up to 15% of awards will be allotted to international applicants.</a:t>
            </a:r>
            <a:endParaRPr lang="en-US" dirty="0"/>
          </a:p>
          <a:p>
            <a:endParaRPr lang="en-US" dirty="0"/>
          </a:p>
        </p:txBody>
      </p:sp>
      <p:sp>
        <p:nvSpPr>
          <p:cNvPr id="4" name="Slide Number Placeholder 3"/>
          <p:cNvSpPr>
            <a:spLocks noGrp="1"/>
          </p:cNvSpPr>
          <p:nvPr>
            <p:ph type="sldNum" sz="quarter" idx="5"/>
          </p:nvPr>
        </p:nvSpPr>
        <p:spPr/>
        <p:txBody>
          <a:bodyPr/>
          <a:lstStyle/>
          <a:p>
            <a:fld id="{4C47823C-48CD-4DFF-A660-998E8ED7A7BB}" type="slidenum">
              <a:rPr lang="en-CA" smtClean="0"/>
              <a:t>12</a:t>
            </a:fld>
            <a:endParaRPr lang="en-CA"/>
          </a:p>
        </p:txBody>
      </p:sp>
    </p:spTree>
    <p:extLst>
      <p:ext uri="{BB962C8B-B14F-4D97-AF65-F5344CB8AC3E}">
        <p14:creationId xmlns:p14="http://schemas.microsoft.com/office/powerpoint/2010/main" val="24633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F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EF15BC-E181-1011-6CE0-58A12BEDE2B3}"/>
              </a:ext>
            </a:extLst>
          </p:cNvPr>
          <p:cNvSpPr/>
          <p:nvPr userDrawn="1"/>
        </p:nvSpPr>
        <p:spPr>
          <a:xfrm>
            <a:off x="0" y="0"/>
            <a:ext cx="4785360" cy="3657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4785360" y="0"/>
            <a:ext cx="7406640" cy="3657600"/>
          </a:xfrm>
        </p:spPr>
        <p:txBody>
          <a:bodyPr/>
          <a:lstStyle/>
          <a:p>
            <a:endParaRPr lang="en-CA"/>
          </a:p>
        </p:txBody>
      </p:sp>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pic>
        <p:nvPicPr>
          <p:cNvPr id="7" name="Graphic 6">
            <a:extLst>
              <a:ext uri="{FF2B5EF4-FFF2-40B4-BE49-F238E27FC236}">
                <a16:creationId xmlns:a16="http://schemas.microsoft.com/office/drawing/2014/main" id="{4C3ADD55-D336-DC2B-B5D8-CDD9C420CD0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982798"/>
            <a:ext cx="2856411" cy="556119"/>
          </a:xfrm>
          <a:prstGeom prst="rect">
            <a:avLst/>
          </a:prstGeom>
        </p:spPr>
      </p:pic>
      <p:sp>
        <p:nvSpPr>
          <p:cNvPr id="8" name="Rectangle 7">
            <a:extLst>
              <a:ext uri="{FF2B5EF4-FFF2-40B4-BE49-F238E27FC236}">
                <a16:creationId xmlns:a16="http://schemas.microsoft.com/office/drawing/2014/main" id="{8AABF8AD-9A56-4A9F-1A67-B0A05E007A6D}"/>
              </a:ext>
            </a:extLst>
          </p:cNvPr>
          <p:cNvSpPr/>
          <p:nvPr userDrawn="1"/>
        </p:nvSpPr>
        <p:spPr>
          <a:xfrm>
            <a:off x="0" y="3657600"/>
            <a:ext cx="12192000" cy="32004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5852160"/>
            <a:ext cx="10928532"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8" y="4389120"/>
            <a:ext cx="10928532" cy="1079706"/>
          </a:xfrm>
        </p:spPr>
        <p:txBody>
          <a:bodyPr anchor="t"/>
          <a:lstStyle>
            <a:lvl1pPr algn="l">
              <a:defRPr sz="42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862758329"/>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Subtitle and Red Ba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ontent Placeholder 7">
            <a:extLst>
              <a:ext uri="{FF2B5EF4-FFF2-40B4-BE49-F238E27FC236}">
                <a16:creationId xmlns:a16="http://schemas.microsoft.com/office/drawing/2014/main" id="{9EAF2447-A009-0DB2-30C9-5445FF68B5DF}"/>
              </a:ext>
            </a:extLst>
          </p:cNvPr>
          <p:cNvSpPr>
            <a:spLocks noGrp="1"/>
          </p:cNvSpPr>
          <p:nvPr>
            <p:ph sz="quarter" idx="13"/>
          </p:nvPr>
        </p:nvSpPr>
        <p:spPr>
          <a:xfrm>
            <a:off x="571500" y="1919288"/>
            <a:ext cx="10934700" cy="420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192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 Red band with 3 Text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9" name="Text Placeholder 6">
            <a:extLst>
              <a:ext uri="{FF2B5EF4-FFF2-40B4-BE49-F238E27FC236}">
                <a16:creationId xmlns:a16="http://schemas.microsoft.com/office/drawing/2014/main" id="{B12F5542-203F-9C49-FA1D-AF3FDBA21BC0}"/>
              </a:ext>
            </a:extLst>
          </p:cNvPr>
          <p:cNvSpPr>
            <a:spLocks noGrp="1"/>
          </p:cNvSpPr>
          <p:nvPr>
            <p:ph type="body" sz="quarter" idx="23" hasCustomPrompt="1"/>
          </p:nvPr>
        </p:nvSpPr>
        <p:spPr>
          <a:xfrm>
            <a:off x="8127118"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24" name="Content Placeholder 23">
            <a:extLst>
              <a:ext uri="{FF2B5EF4-FFF2-40B4-BE49-F238E27FC236}">
                <a16:creationId xmlns:a16="http://schemas.microsoft.com/office/drawing/2014/main" id="{C1C764F6-E335-62CB-8540-ED8BF380386B}"/>
              </a:ext>
            </a:extLst>
          </p:cNvPr>
          <p:cNvSpPr>
            <a:spLocks noGrp="1"/>
          </p:cNvSpPr>
          <p:nvPr>
            <p:ph sz="quarter" idx="19"/>
          </p:nvPr>
        </p:nvSpPr>
        <p:spPr>
          <a:xfrm>
            <a:off x="4358640" y="2457451"/>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6">
            <a:extLst>
              <a:ext uri="{FF2B5EF4-FFF2-40B4-BE49-F238E27FC236}">
                <a16:creationId xmlns:a16="http://schemas.microsoft.com/office/drawing/2014/main" id="{2D901DF6-0B90-0F50-340E-4A0EA99E76A6}"/>
              </a:ext>
            </a:extLst>
          </p:cNvPr>
          <p:cNvSpPr>
            <a:spLocks noGrp="1"/>
          </p:cNvSpPr>
          <p:nvPr>
            <p:ph type="body" sz="quarter" idx="22" hasCustomPrompt="1"/>
          </p:nvPr>
        </p:nvSpPr>
        <p:spPr>
          <a:xfrm>
            <a:off x="4357247"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22" name="Content Placeholder 21">
            <a:extLst>
              <a:ext uri="{FF2B5EF4-FFF2-40B4-BE49-F238E27FC236}">
                <a16:creationId xmlns:a16="http://schemas.microsoft.com/office/drawing/2014/main" id="{E81B1126-0391-1671-A249-35AEAE0C9FDA}"/>
              </a:ext>
            </a:extLst>
          </p:cNvPr>
          <p:cNvSpPr>
            <a:spLocks noGrp="1"/>
          </p:cNvSpPr>
          <p:nvPr>
            <p:ph sz="quarter" idx="18"/>
          </p:nvPr>
        </p:nvSpPr>
        <p:spPr>
          <a:xfrm>
            <a:off x="590162" y="2457451"/>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6">
            <a:extLst>
              <a:ext uri="{FF2B5EF4-FFF2-40B4-BE49-F238E27FC236}">
                <a16:creationId xmlns:a16="http://schemas.microsoft.com/office/drawing/2014/main" id="{3D51FC0B-A76D-1BA8-042D-FD0CBB5DC0A0}"/>
              </a:ext>
            </a:extLst>
          </p:cNvPr>
          <p:cNvSpPr>
            <a:spLocks noGrp="1"/>
          </p:cNvSpPr>
          <p:nvPr>
            <p:ph type="body" sz="quarter" idx="21" hasCustomPrompt="1"/>
          </p:nvPr>
        </p:nvSpPr>
        <p:spPr>
          <a:xfrm>
            <a:off x="587375"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26" name="Content Placeholder 25">
            <a:extLst>
              <a:ext uri="{FF2B5EF4-FFF2-40B4-BE49-F238E27FC236}">
                <a16:creationId xmlns:a16="http://schemas.microsoft.com/office/drawing/2014/main" id="{F083E432-7EF7-4EF0-58D1-80E0258679BF}"/>
              </a:ext>
            </a:extLst>
          </p:cNvPr>
          <p:cNvSpPr>
            <a:spLocks noGrp="1"/>
          </p:cNvSpPr>
          <p:nvPr>
            <p:ph sz="quarter" idx="20"/>
          </p:nvPr>
        </p:nvSpPr>
        <p:spPr>
          <a:xfrm>
            <a:off x="8127118" y="2457450"/>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8972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n Red band with 3 Text Boxes and 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5">
            <a:extLst>
              <a:ext uri="{FF2B5EF4-FFF2-40B4-BE49-F238E27FC236}">
                <a16:creationId xmlns:a16="http://schemas.microsoft.com/office/drawing/2014/main" id="{2DB6E718-E378-D663-6309-ACA3E6028447}"/>
              </a:ext>
            </a:extLst>
          </p:cNvPr>
          <p:cNvSpPr>
            <a:spLocks noGrp="1"/>
          </p:cNvSpPr>
          <p:nvPr>
            <p:ph sz="quarter" idx="20"/>
          </p:nvPr>
        </p:nvSpPr>
        <p:spPr>
          <a:xfrm>
            <a:off x="8127118" y="4248150"/>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Text Placeholder 6">
            <a:extLst>
              <a:ext uri="{FF2B5EF4-FFF2-40B4-BE49-F238E27FC236}">
                <a16:creationId xmlns:a16="http://schemas.microsoft.com/office/drawing/2014/main" id="{1D909304-9553-CFDF-2AB8-4A63B49E492D}"/>
              </a:ext>
            </a:extLst>
          </p:cNvPr>
          <p:cNvSpPr>
            <a:spLocks noGrp="1"/>
          </p:cNvSpPr>
          <p:nvPr>
            <p:ph type="body" sz="quarter" idx="23" hasCustomPrompt="1"/>
          </p:nvPr>
        </p:nvSpPr>
        <p:spPr>
          <a:xfrm>
            <a:off x="8126800"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3" name="Picture Placeholder 10">
            <a:extLst>
              <a:ext uri="{FF2B5EF4-FFF2-40B4-BE49-F238E27FC236}">
                <a16:creationId xmlns:a16="http://schemas.microsoft.com/office/drawing/2014/main" id="{B07E1E9E-99C8-8391-C8EF-33F2F74BB36C}"/>
              </a:ext>
            </a:extLst>
          </p:cNvPr>
          <p:cNvSpPr>
            <a:spLocks noGrp="1"/>
          </p:cNvSpPr>
          <p:nvPr>
            <p:ph type="pic" sz="quarter" idx="17"/>
          </p:nvPr>
        </p:nvSpPr>
        <p:spPr>
          <a:xfrm>
            <a:off x="8127118" y="2093912"/>
            <a:ext cx="1335088" cy="1335088"/>
          </a:xfrm>
        </p:spPr>
        <p:txBody>
          <a:bodyPr/>
          <a:lstStyle/>
          <a:p>
            <a:endParaRPr lang="en-CA"/>
          </a:p>
        </p:txBody>
      </p:sp>
      <p:sp>
        <p:nvSpPr>
          <p:cNvPr id="14" name="Content Placeholder 23">
            <a:extLst>
              <a:ext uri="{FF2B5EF4-FFF2-40B4-BE49-F238E27FC236}">
                <a16:creationId xmlns:a16="http://schemas.microsoft.com/office/drawing/2014/main" id="{97E36A24-90EC-F2DD-B09A-F412BA91C707}"/>
              </a:ext>
            </a:extLst>
          </p:cNvPr>
          <p:cNvSpPr>
            <a:spLocks noGrp="1"/>
          </p:cNvSpPr>
          <p:nvPr>
            <p:ph sz="quarter" idx="19"/>
          </p:nvPr>
        </p:nvSpPr>
        <p:spPr>
          <a:xfrm>
            <a:off x="4358640" y="4248151"/>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6">
            <a:extLst>
              <a:ext uri="{FF2B5EF4-FFF2-40B4-BE49-F238E27FC236}">
                <a16:creationId xmlns:a16="http://schemas.microsoft.com/office/drawing/2014/main" id="{33E809C7-77B5-3F62-6042-FE6E87CCC269}"/>
              </a:ext>
            </a:extLst>
          </p:cNvPr>
          <p:cNvSpPr>
            <a:spLocks noGrp="1"/>
          </p:cNvSpPr>
          <p:nvPr>
            <p:ph type="body" sz="quarter" idx="22" hasCustomPrompt="1"/>
          </p:nvPr>
        </p:nvSpPr>
        <p:spPr>
          <a:xfrm>
            <a:off x="4356929"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2" name="Picture Placeholder 10">
            <a:extLst>
              <a:ext uri="{FF2B5EF4-FFF2-40B4-BE49-F238E27FC236}">
                <a16:creationId xmlns:a16="http://schemas.microsoft.com/office/drawing/2014/main" id="{C93E703C-395F-12EE-64E0-9537BE050458}"/>
              </a:ext>
            </a:extLst>
          </p:cNvPr>
          <p:cNvSpPr>
            <a:spLocks noGrp="1"/>
          </p:cNvSpPr>
          <p:nvPr>
            <p:ph type="pic" sz="quarter" idx="16"/>
          </p:nvPr>
        </p:nvSpPr>
        <p:spPr>
          <a:xfrm>
            <a:off x="4358640" y="2093912"/>
            <a:ext cx="1335088" cy="1335088"/>
          </a:xfrm>
        </p:spPr>
        <p:txBody>
          <a:bodyPr/>
          <a:lstStyle/>
          <a:p>
            <a:endParaRPr lang="en-CA"/>
          </a:p>
        </p:txBody>
      </p:sp>
      <p:sp>
        <p:nvSpPr>
          <p:cNvPr id="9" name="Content Placeholder 21">
            <a:extLst>
              <a:ext uri="{FF2B5EF4-FFF2-40B4-BE49-F238E27FC236}">
                <a16:creationId xmlns:a16="http://schemas.microsoft.com/office/drawing/2014/main" id="{670949DA-C41D-9FE5-4E6A-A3F86DF6FEDE}"/>
              </a:ext>
            </a:extLst>
          </p:cNvPr>
          <p:cNvSpPr>
            <a:spLocks noGrp="1"/>
          </p:cNvSpPr>
          <p:nvPr>
            <p:ph sz="quarter" idx="18"/>
          </p:nvPr>
        </p:nvSpPr>
        <p:spPr>
          <a:xfrm>
            <a:off x="590162" y="4248151"/>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6">
            <a:extLst>
              <a:ext uri="{FF2B5EF4-FFF2-40B4-BE49-F238E27FC236}">
                <a16:creationId xmlns:a16="http://schemas.microsoft.com/office/drawing/2014/main" id="{25DCE53D-44E9-2A78-610B-25ECB840DD36}"/>
              </a:ext>
            </a:extLst>
          </p:cNvPr>
          <p:cNvSpPr>
            <a:spLocks noGrp="1"/>
          </p:cNvSpPr>
          <p:nvPr>
            <p:ph type="body" sz="quarter" idx="21" hasCustomPrompt="1"/>
          </p:nvPr>
        </p:nvSpPr>
        <p:spPr>
          <a:xfrm>
            <a:off x="587057"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1" name="Picture Placeholder 10">
            <a:extLst>
              <a:ext uri="{FF2B5EF4-FFF2-40B4-BE49-F238E27FC236}">
                <a16:creationId xmlns:a16="http://schemas.microsoft.com/office/drawing/2014/main" id="{09C33A34-0EDA-5D15-CBCF-476B0DD8C0D9}"/>
              </a:ext>
            </a:extLst>
          </p:cNvPr>
          <p:cNvSpPr>
            <a:spLocks noGrp="1"/>
          </p:cNvSpPr>
          <p:nvPr>
            <p:ph type="pic" sz="quarter" idx="15"/>
          </p:nvPr>
        </p:nvSpPr>
        <p:spPr>
          <a:xfrm>
            <a:off x="590162" y="2093912"/>
            <a:ext cx="1335088" cy="1335088"/>
          </a:xfrm>
        </p:spPr>
        <p:txBody>
          <a:bodyPr/>
          <a:lstStyle/>
          <a:p>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67376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3AFF4C9-D504-131C-2E6F-BBD7755ECAE6}"/>
              </a:ext>
            </a:extLst>
          </p:cNvPr>
          <p:cNvSpPr>
            <a:spLocks noGrp="1"/>
          </p:cNvSpPr>
          <p:nvPr>
            <p:ph sz="quarter" idx="14"/>
          </p:nvPr>
        </p:nvSpPr>
        <p:spPr>
          <a:xfrm>
            <a:off x="6429375" y="1184275"/>
            <a:ext cx="5075238"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8">
            <a:extLst>
              <a:ext uri="{FF2B5EF4-FFF2-40B4-BE49-F238E27FC236}">
                <a16:creationId xmlns:a16="http://schemas.microsoft.com/office/drawing/2014/main" id="{1015EBF5-A41F-83B0-52A3-0628C698AD82}"/>
              </a:ext>
            </a:extLst>
          </p:cNvPr>
          <p:cNvSpPr>
            <a:spLocks noGrp="1"/>
          </p:cNvSpPr>
          <p:nvPr>
            <p:ph sz="quarter" idx="13"/>
          </p:nvPr>
        </p:nvSpPr>
        <p:spPr>
          <a:xfrm>
            <a:off x="571500" y="1184275"/>
            <a:ext cx="5075238"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13153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header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68AA9A0-8E44-A0E0-DD6F-DD93DE7FD166}"/>
              </a:ext>
            </a:extLst>
          </p:cNvPr>
          <p:cNvSpPr>
            <a:spLocks noGrp="1"/>
          </p:cNvSpPr>
          <p:nvPr>
            <p:ph type="body" sz="quarter" idx="22" hasCustomPrompt="1"/>
          </p:nvPr>
        </p:nvSpPr>
        <p:spPr>
          <a:xfrm>
            <a:off x="6254934" y="1319298"/>
            <a:ext cx="5349240" cy="466407"/>
          </a:xfrm>
        </p:spPr>
        <p:txBody>
          <a:bodyPr anchor="b"/>
          <a:lstStyle>
            <a:lvl1pPr marL="0" indent="0">
              <a:buNone/>
              <a:defRPr b="1">
                <a:solidFill>
                  <a:schemeClr val="accent1"/>
                </a:solidFill>
              </a:defRPr>
            </a:lvl1pPr>
          </a:lstStyle>
          <a:p>
            <a:pPr lvl="0"/>
            <a:r>
              <a:rPr lang="en-US"/>
              <a:t>Enter </a:t>
            </a:r>
            <a:r>
              <a:rPr lang="en-US" err="1"/>
              <a:t>subheader</a:t>
            </a:r>
            <a:endParaRPr lang="en-CA"/>
          </a:p>
        </p:txBody>
      </p:sp>
      <p:sp>
        <p:nvSpPr>
          <p:cNvPr id="11" name="Content Placeholder 10">
            <a:extLst>
              <a:ext uri="{FF2B5EF4-FFF2-40B4-BE49-F238E27FC236}">
                <a16:creationId xmlns:a16="http://schemas.microsoft.com/office/drawing/2014/main" id="{C3AFF4C9-D504-131C-2E6F-BBD7755ECAE6}"/>
              </a:ext>
            </a:extLst>
          </p:cNvPr>
          <p:cNvSpPr>
            <a:spLocks noGrp="1"/>
          </p:cNvSpPr>
          <p:nvPr>
            <p:ph sz="quarter" idx="14"/>
          </p:nvPr>
        </p:nvSpPr>
        <p:spPr>
          <a:xfrm>
            <a:off x="6254934" y="1886231"/>
            <a:ext cx="534924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8">
            <a:extLst>
              <a:ext uri="{FF2B5EF4-FFF2-40B4-BE49-F238E27FC236}">
                <a16:creationId xmlns:a16="http://schemas.microsoft.com/office/drawing/2014/main" id="{1015EBF5-A41F-83B0-52A3-0628C698AD82}"/>
              </a:ext>
            </a:extLst>
          </p:cNvPr>
          <p:cNvSpPr>
            <a:spLocks noGrp="1"/>
          </p:cNvSpPr>
          <p:nvPr>
            <p:ph sz="quarter" idx="13"/>
          </p:nvPr>
        </p:nvSpPr>
        <p:spPr>
          <a:xfrm>
            <a:off x="571500" y="1886171"/>
            <a:ext cx="5353050" cy="4328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ext Placeholder 6">
            <a:extLst>
              <a:ext uri="{FF2B5EF4-FFF2-40B4-BE49-F238E27FC236}">
                <a16:creationId xmlns:a16="http://schemas.microsoft.com/office/drawing/2014/main" id="{78EBDF59-F6CC-CDE8-F5C6-3BD903628273}"/>
              </a:ext>
            </a:extLst>
          </p:cNvPr>
          <p:cNvSpPr>
            <a:spLocks noGrp="1"/>
          </p:cNvSpPr>
          <p:nvPr>
            <p:ph type="body" sz="quarter" idx="21" hasCustomPrompt="1"/>
          </p:nvPr>
        </p:nvSpPr>
        <p:spPr>
          <a:xfrm>
            <a:off x="575310" y="1319298"/>
            <a:ext cx="5349240" cy="466407"/>
          </a:xfrm>
        </p:spPr>
        <p:txBody>
          <a:bodyPr anchor="b"/>
          <a:lstStyle>
            <a:lvl1pPr marL="0" indent="0">
              <a:buNone/>
              <a:defRPr b="1">
                <a:solidFill>
                  <a:schemeClr val="accent1"/>
                </a:solidFill>
              </a:defRPr>
            </a:lvl1pPr>
          </a:lstStyle>
          <a:p>
            <a:pPr lvl="0"/>
            <a:r>
              <a:rPr lang="en-US"/>
              <a:t>Enter </a:t>
            </a:r>
            <a:r>
              <a:rPr lang="en-US" err="1"/>
              <a:t>subheader</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4710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d Content and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27AB4-92D9-499E-A713-8BB2381C2927}"/>
              </a:ext>
            </a:extLst>
          </p:cNvPr>
          <p:cNvSpPr>
            <a:spLocks noGrp="1"/>
          </p:cNvSpPr>
          <p:nvPr>
            <p:ph sz="half" idx="1"/>
          </p:nvPr>
        </p:nvSpPr>
        <p:spPr>
          <a:xfrm>
            <a:off x="571500" y="1480458"/>
            <a:ext cx="6017986" cy="473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a:xfrm>
            <a:off x="587826" y="365125"/>
            <a:ext cx="6017986" cy="1115332"/>
          </a:xfrm>
        </p:spPr>
        <p:txBody>
          <a:bodyPr/>
          <a:lstStyle/>
          <a:p>
            <a:r>
              <a:rPr lang="en-US"/>
              <a:t>Click to edit Master title style</a:t>
            </a:r>
            <a:endParaRPr lang="en-CA"/>
          </a:p>
        </p:txBody>
      </p:sp>
      <p:sp>
        <p:nvSpPr>
          <p:cNvPr id="2" name="Picture Placeholder 9">
            <a:extLst>
              <a:ext uri="{FF2B5EF4-FFF2-40B4-BE49-F238E27FC236}">
                <a16:creationId xmlns:a16="http://schemas.microsoft.com/office/drawing/2014/main" id="{AB503BCE-D72B-DF15-3242-F5420AFCFD06}"/>
              </a:ext>
            </a:extLst>
          </p:cNvPr>
          <p:cNvSpPr>
            <a:spLocks noGrp="1"/>
          </p:cNvSpPr>
          <p:nvPr>
            <p:ph type="pic" sz="quarter" idx="13"/>
          </p:nvPr>
        </p:nvSpPr>
        <p:spPr>
          <a:xfrm>
            <a:off x="6797040" y="0"/>
            <a:ext cx="5394960" cy="6858000"/>
          </a:xfrm>
        </p:spPr>
        <p:txBody>
          <a:bodyPr/>
          <a:lstStyle/>
          <a:p>
            <a:endParaRPr lang="en-CA"/>
          </a:p>
        </p:txBody>
      </p:sp>
    </p:spTree>
    <p:extLst>
      <p:ext uri="{BB962C8B-B14F-4D97-AF65-F5344CB8AC3E}">
        <p14:creationId xmlns:p14="http://schemas.microsoft.com/office/powerpoint/2010/main" val="341092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C7177F-5BBD-E9C5-23AF-CBA60B017647}"/>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lstStyle/>
          <a:p>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128991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icture with Text Overla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C7177F-5BBD-E9C5-23AF-CBA60B017647}"/>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lstStyle/>
          <a:p>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4" name="Text Placeholder 3">
            <a:extLst>
              <a:ext uri="{FF2B5EF4-FFF2-40B4-BE49-F238E27FC236}">
                <a16:creationId xmlns:a16="http://schemas.microsoft.com/office/drawing/2014/main" id="{E098D08E-0C60-4ED4-CA20-2266CF739A0B}"/>
              </a:ext>
            </a:extLst>
          </p:cNvPr>
          <p:cNvSpPr>
            <a:spLocks noGrp="1"/>
          </p:cNvSpPr>
          <p:nvPr>
            <p:ph type="body" sz="quarter" idx="14"/>
          </p:nvPr>
        </p:nvSpPr>
        <p:spPr>
          <a:xfrm>
            <a:off x="0" y="2468563"/>
            <a:ext cx="12192000" cy="1920875"/>
          </a:xfrm>
          <a:solidFill>
            <a:schemeClr val="tx1">
              <a:alpha val="25000"/>
            </a:schemeClr>
          </a:solidFill>
        </p:spPr>
        <p:txBody>
          <a:bodyPr lIns="548640" rIns="548640" anchor="ctr"/>
          <a:lstStyle>
            <a:lvl1pPr marL="0" indent="0" algn="ctr">
              <a:buNone/>
              <a:defRPr sz="4000">
                <a:solidFill>
                  <a:schemeClr val="bg1"/>
                </a:solidFill>
              </a:defRPr>
            </a:lvl1pPr>
            <a:lvl2pPr algn="ctr">
              <a:defRPr/>
            </a:lvl2pPr>
            <a:lvl3pPr algn="ctr">
              <a:defRPr/>
            </a:lvl3pPr>
            <a:lvl4pPr algn="ctr">
              <a:defRPr/>
            </a:lvl4pPr>
            <a:lvl5pPr algn="ctr">
              <a:defRPr/>
            </a:lvl5pPr>
          </a:lstStyle>
          <a:p>
            <a:pPr lvl="0"/>
            <a:r>
              <a:rPr lang="en-US"/>
              <a:t>Click to edit Master text style</a:t>
            </a:r>
          </a:p>
        </p:txBody>
      </p:sp>
    </p:spTree>
    <p:extLst>
      <p:ext uri="{BB962C8B-B14F-4D97-AF65-F5344CB8AC3E}">
        <p14:creationId xmlns:p14="http://schemas.microsoft.com/office/powerpoint/2010/main" val="176117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C4D2B5-4A1F-1AF9-A214-C46B4708CE41}"/>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3" name="Footer Placeholder 2">
            <a:extLst>
              <a:ext uri="{FF2B5EF4-FFF2-40B4-BE49-F238E27FC236}">
                <a16:creationId xmlns:a16="http://schemas.microsoft.com/office/drawing/2014/main" id="{B10A8EA5-64D6-803E-4090-34A6364F4C3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065D877-7512-ACEE-2D71-21A05BAF7F9A}"/>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177574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on Fraser Univers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7BC89C-353C-24BF-81CC-DC37D339D4AD}"/>
              </a:ext>
            </a:extLst>
          </p:cNvPr>
          <p:cNvSpPr/>
          <p:nvPr userDrawn="1"/>
        </p:nvSpPr>
        <p:spPr>
          <a:xfrm>
            <a:off x="0" y="0"/>
            <a:ext cx="4785360" cy="3657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Graphic 11">
            <a:extLst>
              <a:ext uri="{FF2B5EF4-FFF2-40B4-BE49-F238E27FC236}">
                <a16:creationId xmlns:a16="http://schemas.microsoft.com/office/drawing/2014/main" id="{217A8C20-64FD-90B0-775B-495FF37B97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78248"/>
            <a:ext cx="3214384" cy="625814"/>
          </a:xfrm>
          <a:prstGeom prst="rect">
            <a:avLst/>
          </a:prstGeom>
        </p:spPr>
      </p:pic>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3657600"/>
            <a:ext cx="12192000" cy="32004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8" y="4389120"/>
            <a:ext cx="10928532" cy="1079706"/>
          </a:xfrm>
        </p:spPr>
        <p:txBody>
          <a:bodyPr anchor="t"/>
          <a:lstStyle>
            <a:lvl1pPr algn="l">
              <a:defRPr sz="4200">
                <a:solidFill>
                  <a:schemeClr val="bg1"/>
                </a:solidFill>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7" y="5852160"/>
            <a:ext cx="10928531"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4785360" y="0"/>
            <a:ext cx="7406640" cy="3657600"/>
          </a:xfrm>
        </p:spPr>
        <p:txBody>
          <a:bodyPr/>
          <a:lstStyle/>
          <a:p>
            <a:endParaRPr lang="en-CA"/>
          </a:p>
        </p:txBody>
      </p:sp>
    </p:spTree>
    <p:extLst>
      <p:ext uri="{BB962C8B-B14F-4D97-AF65-F5344CB8AC3E}">
        <p14:creationId xmlns:p14="http://schemas.microsoft.com/office/powerpoint/2010/main" val="4231041167"/>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FU AL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7254240" y="0"/>
            <a:ext cx="4937760" cy="6857999"/>
          </a:xfrm>
        </p:spPr>
        <p:txBody>
          <a:bodyPr/>
          <a:lstStyle/>
          <a:p>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0"/>
            <a:ext cx="73152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Graphic 11">
            <a:extLst>
              <a:ext uri="{FF2B5EF4-FFF2-40B4-BE49-F238E27FC236}">
                <a16:creationId xmlns:a16="http://schemas.microsoft.com/office/drawing/2014/main" id="{5DFF7A50-6685-1D61-DF34-7046723825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183073"/>
            <a:ext cx="3772990" cy="1078273"/>
          </a:xfrm>
          <a:prstGeom prst="rect">
            <a:avLst/>
          </a:prstGeom>
        </p:spPr>
      </p:pic>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4357191"/>
            <a:ext cx="6171474"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7" y="2219238"/>
            <a:ext cx="6171475" cy="2106020"/>
          </a:xfrm>
        </p:spPr>
        <p:txBody>
          <a:bodyPr anchor="t"/>
          <a:lstStyle>
            <a:lvl1pPr algn="l">
              <a:defRPr sz="42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365062294"/>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imon Fraser Uni AL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7254240" y="0"/>
            <a:ext cx="4937760" cy="6857999"/>
          </a:xfrm>
        </p:spPr>
        <p:txBody>
          <a:bodyPr/>
          <a:lstStyle/>
          <a:p>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0"/>
            <a:ext cx="73152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4357191"/>
            <a:ext cx="6171474"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7" y="2219238"/>
            <a:ext cx="6171475" cy="2106020"/>
          </a:xfrm>
        </p:spPr>
        <p:txBody>
          <a:bodyPr anchor="t"/>
          <a:lstStyle>
            <a:lvl1pPr algn="l">
              <a:defRPr sz="4200">
                <a:solidFill>
                  <a:schemeClr val="bg1"/>
                </a:solidFill>
              </a:defRPr>
            </a:lvl1pPr>
          </a:lstStyle>
          <a:p>
            <a:r>
              <a:rPr lang="en-US"/>
              <a:t>CLICK TO EDIT MASTER TITLE STYLE</a:t>
            </a:r>
            <a:endParaRPr lang="en-CA"/>
          </a:p>
        </p:txBody>
      </p:sp>
      <p:pic>
        <p:nvPicPr>
          <p:cNvPr id="10" name="Graphic 11">
            <a:extLst>
              <a:ext uri="{FF2B5EF4-FFF2-40B4-BE49-F238E27FC236}">
                <a16:creationId xmlns:a16="http://schemas.microsoft.com/office/drawing/2014/main" id="{DFBC4936-3600-4D8A-AC5D-80D0FAFF41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183073"/>
            <a:ext cx="3772990" cy="1078273"/>
          </a:xfrm>
          <a:prstGeom prst="rect">
            <a:avLst/>
          </a:prstGeom>
        </p:spPr>
      </p:pic>
    </p:spTree>
    <p:extLst>
      <p:ext uri="{BB962C8B-B14F-4D97-AF65-F5344CB8AC3E}">
        <p14:creationId xmlns:p14="http://schemas.microsoft.com/office/powerpoint/2010/main" val="1317965354"/>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1500" y="2375990"/>
            <a:ext cx="6171475" cy="2106020"/>
          </a:xfrm>
        </p:spPr>
        <p:txBody>
          <a:bodyPr anchor="ctr"/>
          <a:lstStyle>
            <a:lvl1pPr algn="l">
              <a:defRPr sz="4200">
                <a:solidFill>
                  <a:schemeClr val="bg1"/>
                </a:solidFill>
              </a:defRPr>
            </a:lvl1pPr>
          </a:lstStyle>
          <a:p>
            <a:r>
              <a:rPr lang="en-US"/>
              <a:t>SECTION DIVIDER</a:t>
            </a:r>
            <a:endParaRPr lang="en-CA"/>
          </a:p>
        </p:txBody>
      </p:sp>
    </p:spTree>
    <p:extLst>
      <p:ext uri="{BB962C8B-B14F-4D97-AF65-F5344CB8AC3E}">
        <p14:creationId xmlns:p14="http://schemas.microsoft.com/office/powerpoint/2010/main" val="1367353022"/>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Quote or Phrase (W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1499" y="2375990"/>
            <a:ext cx="10934701" cy="2106020"/>
          </a:xfrm>
        </p:spPr>
        <p:txBody>
          <a:bodyPr anchor="ctr"/>
          <a:lstStyle>
            <a:lvl1pPr algn="ctr">
              <a:defRPr sz="4200">
                <a:solidFill>
                  <a:schemeClr val="accent1"/>
                </a:solidFill>
              </a:defRPr>
            </a:lvl1pPr>
          </a:lstStyle>
          <a:p>
            <a:r>
              <a:rPr lang="en-US"/>
              <a:t>Single Quote or Phrase</a:t>
            </a:r>
            <a:endParaRPr lang="en-CA"/>
          </a:p>
        </p:txBody>
      </p:sp>
    </p:spTree>
    <p:extLst>
      <p:ext uri="{BB962C8B-B14F-4D97-AF65-F5344CB8AC3E}">
        <p14:creationId xmlns:p14="http://schemas.microsoft.com/office/powerpoint/2010/main" val="2087300708"/>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Quote or Phrase (Narrow)">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3810000" y="895739"/>
            <a:ext cx="4572000" cy="5066522"/>
          </a:xfrm>
        </p:spPr>
        <p:txBody>
          <a:bodyPr anchor="ctr"/>
          <a:lstStyle>
            <a:lvl1pPr algn="ctr">
              <a:defRPr sz="4200">
                <a:solidFill>
                  <a:schemeClr val="accent1"/>
                </a:solidFill>
              </a:defRPr>
            </a:lvl1pPr>
          </a:lstStyle>
          <a:p>
            <a:r>
              <a:rPr lang="en-US"/>
              <a:t>Single Quote or Phrase</a:t>
            </a:r>
            <a:endParaRPr lang="en-CA"/>
          </a:p>
        </p:txBody>
      </p:sp>
    </p:spTree>
    <p:extLst>
      <p:ext uri="{BB962C8B-B14F-4D97-AF65-F5344CB8AC3E}">
        <p14:creationId xmlns:p14="http://schemas.microsoft.com/office/powerpoint/2010/main" val="1943491489"/>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A287-F7BE-6ADF-F2AD-24C1693221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2504CA2-CB30-B998-803D-86D804FF0F3D}"/>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4" name="Footer Placeholder 3">
            <a:extLst>
              <a:ext uri="{FF2B5EF4-FFF2-40B4-BE49-F238E27FC236}">
                <a16:creationId xmlns:a16="http://schemas.microsoft.com/office/drawing/2014/main" id="{5327DC98-BC28-E8C4-40D2-61B869FC00A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ABC31F2-1400-B0C8-EED2-9E120A196A8E}"/>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217978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EE8D6-6B52-409C-652A-627DA4257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2025-09-16</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8" name="Title 7">
            <a:extLst>
              <a:ext uri="{FF2B5EF4-FFF2-40B4-BE49-F238E27FC236}">
                <a16:creationId xmlns:a16="http://schemas.microsoft.com/office/drawing/2014/main" id="{C97B69A0-B20D-7962-12B9-54FD649F6960}"/>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83777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E44635-401C-1BD7-56EB-624A4613BF55}"/>
              </a:ext>
            </a:extLst>
          </p:cNvPr>
          <p:cNvSpPr>
            <a:spLocks noGrp="1"/>
          </p:cNvSpPr>
          <p:nvPr>
            <p:ph type="title"/>
          </p:nvPr>
        </p:nvSpPr>
        <p:spPr>
          <a:xfrm>
            <a:off x="587826" y="365125"/>
            <a:ext cx="10918373" cy="754548"/>
          </a:xfrm>
          <a:prstGeom prst="rect">
            <a:avLst/>
          </a:prstGeom>
        </p:spPr>
        <p:txBody>
          <a:bodyPr vert="horz" lIns="91440" tIns="45720" rIns="91440" bIns="45720" rtlCol="0" anchor="t">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7EF19C0-3BFC-FE8C-DE23-543EBDD8C48C}"/>
              </a:ext>
            </a:extLst>
          </p:cNvPr>
          <p:cNvSpPr>
            <a:spLocks noGrp="1"/>
          </p:cNvSpPr>
          <p:nvPr>
            <p:ph type="body" idx="1"/>
          </p:nvPr>
        </p:nvSpPr>
        <p:spPr>
          <a:xfrm>
            <a:off x="587826" y="1119673"/>
            <a:ext cx="10918373" cy="5029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D1867D-C434-A101-5E0D-5936260F9DD0}"/>
              </a:ext>
            </a:extLst>
          </p:cNvPr>
          <p:cNvSpPr>
            <a:spLocks noGrp="1"/>
          </p:cNvSpPr>
          <p:nvPr>
            <p:ph type="dt" sz="half" idx="2"/>
          </p:nvPr>
        </p:nvSpPr>
        <p:spPr>
          <a:xfrm>
            <a:off x="587826" y="6414406"/>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823442DD-C87C-41E7-AE8B-24FD1118BB85}" type="datetimeFigureOut">
              <a:rPr lang="en-CA" smtClean="0"/>
              <a:pPr/>
              <a:t>2025-09-16</a:t>
            </a:fld>
            <a:endParaRPr lang="en-CA"/>
          </a:p>
        </p:txBody>
      </p:sp>
      <p:sp>
        <p:nvSpPr>
          <p:cNvPr id="5" name="Footer Placeholder 4">
            <a:extLst>
              <a:ext uri="{FF2B5EF4-FFF2-40B4-BE49-F238E27FC236}">
                <a16:creationId xmlns:a16="http://schemas.microsoft.com/office/drawing/2014/main" id="{00DA2E11-2081-9F89-46F0-BCA63EE516CB}"/>
              </a:ext>
            </a:extLst>
          </p:cNvPr>
          <p:cNvSpPr>
            <a:spLocks noGrp="1"/>
          </p:cNvSpPr>
          <p:nvPr>
            <p:ph type="ftr" sz="quarter" idx="3"/>
          </p:nvPr>
        </p:nvSpPr>
        <p:spPr>
          <a:xfrm>
            <a:off x="4038600" y="6414406"/>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CA"/>
          </a:p>
        </p:txBody>
      </p:sp>
      <p:sp>
        <p:nvSpPr>
          <p:cNvPr id="6" name="Slide Number Placeholder 5">
            <a:extLst>
              <a:ext uri="{FF2B5EF4-FFF2-40B4-BE49-F238E27FC236}">
                <a16:creationId xmlns:a16="http://schemas.microsoft.com/office/drawing/2014/main" id="{C9B5C437-179B-DFF3-F396-07A6D9301D4D}"/>
              </a:ext>
            </a:extLst>
          </p:cNvPr>
          <p:cNvSpPr>
            <a:spLocks noGrp="1"/>
          </p:cNvSpPr>
          <p:nvPr>
            <p:ph type="sldNum" sz="quarter" idx="4"/>
          </p:nvPr>
        </p:nvSpPr>
        <p:spPr>
          <a:xfrm>
            <a:off x="8987967" y="6414406"/>
            <a:ext cx="2616207"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r>
              <a:rPr lang="en-CA"/>
              <a:t>Page </a:t>
            </a:r>
            <a:fld id="{4E9A83AF-1D3C-40A9-A07A-69E1C54544A6}" type="slidenum">
              <a:rPr lang="en-CA" smtClean="0"/>
              <a:pPr/>
              <a:t>‹#›</a:t>
            </a:fld>
            <a:endParaRPr lang="en-CA"/>
          </a:p>
        </p:txBody>
      </p:sp>
    </p:spTree>
    <p:extLst>
      <p:ext uri="{BB962C8B-B14F-4D97-AF65-F5344CB8AC3E}">
        <p14:creationId xmlns:p14="http://schemas.microsoft.com/office/powerpoint/2010/main" val="77822788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2" r:id="rId4"/>
    <p:sldLayoutId id="2147483662" r:id="rId5"/>
    <p:sldLayoutId id="2147483664" r:id="rId6"/>
    <p:sldLayoutId id="2147483669" r:id="rId7"/>
    <p:sldLayoutId id="2147483654" r:id="rId8"/>
    <p:sldLayoutId id="2147483650" r:id="rId9"/>
    <p:sldLayoutId id="2147483671" r:id="rId10"/>
    <p:sldLayoutId id="2147483675" r:id="rId11"/>
    <p:sldLayoutId id="2147483676" r:id="rId12"/>
    <p:sldLayoutId id="2147483652" r:id="rId13"/>
    <p:sldLayoutId id="2147483677" r:id="rId14"/>
    <p:sldLayoutId id="2147483674" r:id="rId15"/>
    <p:sldLayoutId id="2147483668" r:id="rId16"/>
    <p:sldLayoutId id="2147483673" r:id="rId17"/>
    <p:sldLayoutId id="2147483655" r:id="rId18"/>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0" kern="1200" dirty="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Open Sans" pitchFamily="2"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Symbol" panose="05050102010706020507" pitchFamily="18" charset="2"/>
        <a:buChar char="&g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7248" userDrawn="1">
          <p15:clr>
            <a:srgbClr val="F26B43"/>
          </p15:clr>
        </p15:guide>
        <p15:guide id="5" orient="horz" pos="288" userDrawn="1">
          <p15:clr>
            <a:srgbClr val="F26B43"/>
          </p15:clr>
        </p15:guide>
        <p15:guide id="6" orient="horz" pos="4032" userDrawn="1">
          <p15:clr>
            <a:srgbClr val="F26B43"/>
          </p15:clr>
        </p15:guide>
        <p15:guide id="7"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biz.nserc.ca/nserc_web/nserc_login_e.htm"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sfu.ca/gradstudies/awards-funding/external-gov-funded/cgrsd.html" TargetMode="External"/><Relationship Id="rId5" Type="http://schemas.openxmlformats.org/officeDocument/2006/relationships/hyperlink" Target="https://www.nserc-crsng.gc.ca/OnlineServices-ServicesEnLigne/instructions/201/pgs-pdf_eng.asp" TargetMode="External"/><Relationship Id="rId4" Type="http://schemas.openxmlformats.org/officeDocument/2006/relationships/hyperlink" Target="https://www.nserc-crsng.gc.ca/Students-Etudiants/PG-CS/cgrsd-besrd_eng.as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shrc-crsh.gc.ca/funding-financement/search_tool-outil_de_recherche-eng.aspx?tID=3" TargetMode="External"/><Relationship Id="rId7" Type="http://schemas.openxmlformats.org/officeDocument/2006/relationships/image" Target="../media/image6.jpeg"/><Relationship Id="rId2" Type="http://schemas.openxmlformats.org/officeDocument/2006/relationships/hyperlink" Target="https://webapps.nserc.ca/SSHRC/faces/logon.jsp?lang=en_CA" TargetMode="External"/><Relationship Id="rId1" Type="http://schemas.openxmlformats.org/officeDocument/2006/relationships/slideLayout" Target="../slideLayouts/slideLayout9.xml"/><Relationship Id="rId6" Type="http://schemas.openxmlformats.org/officeDocument/2006/relationships/hyperlink" Target="https://www.sfu.ca/gradstudies/awards-funding/external-gov-funded/cgrsd.html" TargetMode="External"/><Relationship Id="rId5" Type="http://schemas.openxmlformats.org/officeDocument/2006/relationships/hyperlink" Target="https://www.sshrc-crsh.gc.ca/funding-financement/instructions/doctoral/applicant-candidat-eng.aspx" TargetMode="External"/><Relationship Id="rId4" Type="http://schemas.openxmlformats.org/officeDocument/2006/relationships/hyperlink" Target="https://www.nserc-crsng.gc.ca/Students-Etudiants/PG-CS/cgrsd-besrd_eng.as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mailto:gradawards@sfu.ca"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nserc-crsng.gc.ca/Students-Etudiants/PG-CS/CGSD-BESCD_eng.asp#a9"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b.sfu.ca/about/branches-depts/rc/writing-theses/writing/writing-services" TargetMode="External"/><Relationship Id="rId2" Type="http://schemas.openxmlformats.org/officeDocument/2006/relationships/hyperlink" Target="https://www.sfu.ca/gradstudies/graduate-students/grad-student-portal.html"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cience.gc.ca/site/science/en/interagency-research-funding/policies-and-guidelines/selecting-appropriate-federal-granting-agenc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portal-portail.nserc-crsng.gc.ca/" TargetMode="External"/><Relationship Id="rId7" Type="http://schemas.openxmlformats.org/officeDocument/2006/relationships/hyperlink" Target="https://www.sfu.ca/gradstudies/graduate-students/grad-student-portal/sample-apps-docs-library.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www.sfu.ca/gradstudies/awards-funding/external-gov-funded/cgsm.html" TargetMode="External"/><Relationship Id="rId5" Type="http://schemas.openxmlformats.org/officeDocument/2006/relationships/hyperlink" Target="https://www.nserc-crsng.gc.ca/Students-Etudiants/CGSHarmonization-HarmonizationBESC_eng.asp" TargetMode="External"/><Relationship Id="rId4" Type="http://schemas.openxmlformats.org/officeDocument/2006/relationships/hyperlink" Target="https://ccv-cvc.ca/"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nserc-crsng.gc.ca/Students-Etudiants/PG-CS/cgrsm-besrm_eng.asp"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www.nserc-crsng.gc.ca/Students-Etudiants/PG-CS/cgrsm-besrm_eng.asp#a9"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webapps.nserc.ca/SSHRC/faces/logon.jsp?lang=en_CA" TargetMode="External"/><Relationship Id="rId3" Type="http://schemas.openxmlformats.org/officeDocument/2006/relationships/hyperlink" Target="https://cihr-irsc.gc.ca/e/50513.html#details-panel2" TargetMode="External"/><Relationship Id="rId7" Type="http://schemas.openxmlformats.org/officeDocument/2006/relationships/hyperlink" Target="https://www.sshrc-crsh.gc.ca/funding-financement/instructions/doctoral/doctoral-eng.aspx"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nserc-crsng.gc.ca/OnlineServices-ServicesEnLigne/Index_eng.asp" TargetMode="External"/><Relationship Id="rId5" Type="http://schemas.openxmlformats.org/officeDocument/2006/relationships/hyperlink" Target="https://www.nserc-crsng.gc.ca/OnlineServices-ServicesEnLigne/instructions/201/pgs-pdf_eng.asp" TargetMode="External"/><Relationship Id="rId4" Type="http://schemas.openxmlformats.org/officeDocument/2006/relationships/hyperlink" Target="https://www.researchnet-recherchenet.ca/rnr16/vwOpprtntyDtls.do?all=1&amp;masterList=true&amp;next=1&amp;org=CIHR&amp;prog=3970&amp;resultCount=25&amp;sort=program&amp;type=EXACT&amp;view=currentOpps&amp;language=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serc-crsng.gc.ca/_doc/Students-Etudiants/CGSDFlowchart_e.PDF"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researchnet-recherchenet.ca/rnr16/LoginServlet?language=E" TargetMode="External"/><Relationship Id="rId7" Type="http://schemas.openxmlformats.org/officeDocument/2006/relationships/hyperlink" Target="https://www.sfu.ca/gradstudies/awards-funding/external-gov-funded/cgrsd.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cihr-irsc.gc.ca/e/38887.html" TargetMode="External"/><Relationship Id="rId5" Type="http://schemas.openxmlformats.org/officeDocument/2006/relationships/hyperlink" Target="https://www.nserc-crsng.gc.ca/Students-Etudiants/PG-CS/cgrsd-besrd_eng.asp" TargetMode="External"/><Relationship Id="rId4" Type="http://schemas.openxmlformats.org/officeDocument/2006/relationships/hyperlink" Target="https://ccv-cvc.ca/indexresearcher-eng.f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187CD7CE-9B85-30C5-8540-C197316195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4965" r="6995"/>
          <a:stretch/>
        </p:blipFill>
        <p:spPr>
          <a:xfrm>
            <a:off x="7254240" y="1"/>
            <a:ext cx="4937760" cy="6857999"/>
          </a:xfrm>
        </p:spPr>
      </p:pic>
      <p:sp>
        <p:nvSpPr>
          <p:cNvPr id="4" name="Title 3">
            <a:extLst>
              <a:ext uri="{FF2B5EF4-FFF2-40B4-BE49-F238E27FC236}">
                <a16:creationId xmlns:a16="http://schemas.microsoft.com/office/drawing/2014/main" id="{5AD2EAFD-D606-7A8D-0573-F909093EDEBD}"/>
              </a:ext>
            </a:extLst>
          </p:cNvPr>
          <p:cNvSpPr>
            <a:spLocks noGrp="1"/>
          </p:cNvSpPr>
          <p:nvPr>
            <p:ph type="ctrTitle"/>
          </p:nvPr>
        </p:nvSpPr>
        <p:spPr/>
        <p:txBody>
          <a:bodyPr/>
          <a:lstStyle/>
          <a:p>
            <a:pPr>
              <a:lnSpc>
                <a:spcPct val="150000"/>
              </a:lnSpc>
            </a:pPr>
            <a:r>
              <a:rPr lang="en-US" sz="2600" dirty="0"/>
              <a:t>C</a:t>
            </a:r>
            <a:r>
              <a:rPr lang="en-US" sz="2600" dirty="0">
                <a:solidFill>
                  <a:schemeClr val="bg1"/>
                </a:solidFill>
              </a:rPr>
              <a:t>IHR, NSERC + SSHRC (Tri-agencies)</a:t>
            </a:r>
            <a:br>
              <a:rPr lang="en-US" sz="2600" dirty="0">
                <a:solidFill>
                  <a:schemeClr val="bg1"/>
                </a:solidFill>
              </a:rPr>
            </a:br>
            <a:r>
              <a:rPr lang="en-US" sz="2400" dirty="0">
                <a:solidFill>
                  <a:schemeClr val="bg1"/>
                </a:solidFill>
              </a:rPr>
              <a:t>2025 Master’s + PhD Funding </a:t>
            </a:r>
            <a:endParaRPr lang="en-US" sz="2400" b="1" dirty="0">
              <a:solidFill>
                <a:schemeClr val="bg1"/>
              </a:solidFill>
              <a:latin typeface="Arial"/>
              <a:cs typeface="Arial"/>
            </a:endParaRPr>
          </a:p>
        </p:txBody>
      </p:sp>
    </p:spTree>
    <p:extLst>
      <p:ext uri="{BB962C8B-B14F-4D97-AF65-F5344CB8AC3E}">
        <p14:creationId xmlns:p14="http://schemas.microsoft.com/office/powerpoint/2010/main" val="58367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pPr algn="l"/>
            <a:r>
              <a:rPr lang="en-US" sz="3600" b="1" dirty="0">
                <a:solidFill>
                  <a:srgbClr val="C00000"/>
                </a:solidFill>
              </a:rPr>
              <a:t>NSERC CGRS Doctoral (CGRS D)</a:t>
            </a:r>
          </a:p>
        </p:txBody>
      </p:sp>
      <p:sp>
        <p:nvSpPr>
          <p:cNvPr id="5" name="TextBox 4">
            <a:extLst>
              <a:ext uri="{FF2B5EF4-FFF2-40B4-BE49-F238E27FC236}">
                <a16:creationId xmlns:a16="http://schemas.microsoft.com/office/drawing/2014/main" id="{76C5F6E3-069A-4536-BFD7-B43BA0B25597}"/>
              </a:ext>
            </a:extLst>
          </p:cNvPr>
          <p:cNvSpPr txBox="1"/>
          <p:nvPr/>
        </p:nvSpPr>
        <p:spPr>
          <a:xfrm>
            <a:off x="587825" y="1218814"/>
            <a:ext cx="10918373" cy="5262979"/>
          </a:xfrm>
          <a:prstGeom prst="rect">
            <a:avLst/>
          </a:prstGeom>
          <a:noFill/>
          <a:ln>
            <a:noFill/>
          </a:ln>
        </p:spPr>
        <p:txBody>
          <a:bodyPr wrap="square" rtlCol="0">
            <a:spAutoFit/>
          </a:bodyPr>
          <a:lstStyle/>
          <a:p>
            <a:r>
              <a:rPr lang="en-US" sz="1600" b="1" dirty="0">
                <a:solidFill>
                  <a:srgbClr val="C00000"/>
                </a:solidFill>
                <a:latin typeface="Calibri" panose="020F0502020204030204" pitchFamily="34" charset="0"/>
                <a:cs typeface="Calibri" panose="020F0502020204030204" pitchFamily="34" charset="0"/>
              </a:rPr>
              <a:t>FALL 2025 COMPETITION </a:t>
            </a:r>
            <a:r>
              <a:rPr lang="en-US" sz="1600" b="1" dirty="0">
                <a:latin typeface="Calibri" panose="020F0502020204030204" pitchFamily="34" charset="0"/>
                <a:cs typeface="Calibri" panose="020F0502020204030204" pitchFamily="34" charset="0"/>
              </a:rPr>
              <a:t>| </a:t>
            </a:r>
            <a:r>
              <a:rPr lang="en-US" sz="1600" b="1" u="sng" dirty="0">
                <a:latin typeface="Calibri" panose="020F0502020204030204" pitchFamily="34" charset="0"/>
                <a:cs typeface="Calibri" panose="020F0502020204030204" pitchFamily="34" charset="0"/>
              </a:rPr>
              <a:t>Deadline: October 1 at 4:30 PM (PST)</a:t>
            </a: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Value: </a:t>
            </a:r>
            <a:r>
              <a:rPr lang="en-US" sz="1600" dirty="0">
                <a:latin typeface="Calibri" panose="020F0502020204030204" pitchFamily="34" charset="0"/>
                <a:cs typeface="Calibri" panose="020F0502020204030204" pitchFamily="34" charset="0"/>
              </a:rPr>
              <a:t>$40,000/year for 3 years</a:t>
            </a:r>
          </a:p>
          <a:p>
            <a:endParaRPr lang="en-US" sz="1600" b="1" dirty="0">
              <a:solidFill>
                <a:schemeClr val="tx1">
                  <a:lumMod val="65000"/>
                  <a:lumOff val="35000"/>
                </a:schemeClr>
              </a:solidFill>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Application: </a:t>
            </a:r>
            <a:r>
              <a:rPr lang="en-US" sz="1600" dirty="0">
                <a:latin typeface="Calibri" panose="020F0502020204030204" pitchFamily="34" charset="0"/>
                <a:cs typeface="Calibri" panose="020F0502020204030204" pitchFamily="34" charset="0"/>
              </a:rPr>
              <a:t>apply using </a:t>
            </a:r>
            <a:r>
              <a:rPr lang="en-US" sz="1600" b="1" dirty="0">
                <a:latin typeface="Calibri" panose="020F0502020204030204" pitchFamily="34" charset="0"/>
                <a:cs typeface="Calibri" panose="020F0502020204030204" pitchFamily="34" charset="0"/>
                <a:hlinkClick r:id="rId3"/>
              </a:rPr>
              <a:t>NSERC’s Online System (create Form 201) </a:t>
            </a:r>
            <a:endParaRPr lang="en-US"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Special Initiatives + Supplemental awards</a:t>
            </a:r>
            <a:r>
              <a:rPr lang="en-US" sz="16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To be considered for initiatives or supplements (</a:t>
            </a:r>
            <a:r>
              <a:rPr lang="en-US" sz="1600" dirty="0" err="1">
                <a:latin typeface="Calibri" panose="020F0502020204030204" pitchFamily="34" charset="0"/>
                <a:cs typeface="Calibri" panose="020F0502020204030204" pitchFamily="34" charset="0"/>
              </a:rPr>
              <a:t>eg.</a:t>
            </a:r>
            <a:r>
              <a:rPr lang="en-US" sz="1600" dirty="0">
                <a:latin typeface="Calibri" panose="020F0502020204030204" pitchFamily="34" charset="0"/>
                <a:cs typeface="Calibri" panose="020F0502020204030204" pitchFamily="34" charset="0"/>
              </a:rPr>
              <a:t>, L’Oréal-UNESCO For Women in Science, support for Black scholars...) you must give consent to use the self-identification data in the application. </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Information + Instructions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the </a:t>
            </a:r>
            <a:r>
              <a:rPr lang="en-US" sz="1600" b="1" dirty="0">
                <a:latin typeface="Calibri" panose="020F0502020204030204" pitchFamily="34" charset="0"/>
                <a:cs typeface="Calibri" panose="020F0502020204030204" pitchFamily="34" charset="0"/>
                <a:hlinkClick r:id="rId4"/>
              </a:rPr>
              <a:t>NSERC CGRS </a:t>
            </a:r>
            <a:r>
              <a:rPr lang="en-US" sz="1600" dirty="0">
                <a:latin typeface="Calibri" panose="020F0502020204030204" pitchFamily="34" charset="0"/>
                <a:cs typeface="Calibri" panose="020F0502020204030204" pitchFamily="34" charset="0"/>
              </a:rPr>
              <a:t>website for full eligibility, process and criteria.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b="1" dirty="0">
                <a:latin typeface="Calibri" panose="020F0502020204030204" pitchFamily="34" charset="0"/>
                <a:cs typeface="Calibri" panose="020F0502020204030204" pitchFamily="34" charset="0"/>
                <a:hlinkClick r:id="rId5"/>
              </a:rPr>
              <a:t>Application Instructions </a:t>
            </a:r>
            <a:r>
              <a:rPr lang="en-US" sz="1600" dirty="0">
                <a:latin typeface="Calibri" panose="020F0502020204030204" pitchFamily="34" charset="0"/>
                <a:cs typeface="Calibri" panose="020F0502020204030204" pitchFamily="34" charset="0"/>
              </a:rPr>
              <a:t>for how to complete the application, page limits and what to include in each attachment.</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b="1" dirty="0">
                <a:latin typeface="Calibri" panose="020F0502020204030204" pitchFamily="34" charset="0"/>
                <a:cs typeface="Calibri" panose="020F0502020204030204" pitchFamily="34" charset="0"/>
                <a:hlinkClick r:id="rId6"/>
              </a:rPr>
              <a:t>Graduate Studies CGRS D page</a:t>
            </a:r>
            <a:r>
              <a:rPr lang="en-US" sz="1600" dirty="0">
                <a:latin typeface="Calibri" panose="020F0502020204030204" pitchFamily="34" charset="0"/>
                <a:cs typeface="Calibri" panose="020F0502020204030204" pitchFamily="34" charset="0"/>
              </a:rPr>
              <a:t>, for SFU’s process.   </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pic>
        <p:nvPicPr>
          <p:cNvPr id="6" name="Picture 2">
            <a:extLst>
              <a:ext uri="{FF2B5EF4-FFF2-40B4-BE49-F238E27FC236}">
                <a16:creationId xmlns:a16="http://schemas.microsoft.com/office/drawing/2014/main" id="{8638274E-C156-4819-9E01-E49E8C75D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5889" y="1528960"/>
            <a:ext cx="18415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2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39DBB-E9ED-4412-A420-1A853BAA2D55}"/>
              </a:ext>
            </a:extLst>
          </p:cNvPr>
          <p:cNvSpPr>
            <a:spLocks noGrp="1"/>
          </p:cNvSpPr>
          <p:nvPr>
            <p:ph type="title"/>
          </p:nvPr>
        </p:nvSpPr>
        <p:spPr/>
        <p:txBody>
          <a:bodyPr/>
          <a:lstStyle/>
          <a:p>
            <a:r>
              <a:rPr lang="en-US" sz="4000" b="1" dirty="0">
                <a:solidFill>
                  <a:srgbClr val="C00000"/>
                </a:solidFill>
              </a:rPr>
              <a:t>SSHRC CGRS Doctoral</a:t>
            </a:r>
            <a:br>
              <a:rPr lang="en-US" sz="4000" b="1" dirty="0">
                <a:solidFill>
                  <a:srgbClr val="C00000"/>
                </a:solidFill>
              </a:rPr>
            </a:br>
            <a:endParaRPr lang="en-US" dirty="0"/>
          </a:p>
        </p:txBody>
      </p:sp>
      <p:sp>
        <p:nvSpPr>
          <p:cNvPr id="4" name="TextBox 3">
            <a:extLst>
              <a:ext uri="{FF2B5EF4-FFF2-40B4-BE49-F238E27FC236}">
                <a16:creationId xmlns:a16="http://schemas.microsoft.com/office/drawing/2014/main" id="{022BE7EB-6C9E-41FB-B3CA-A36E5733E820}"/>
              </a:ext>
            </a:extLst>
          </p:cNvPr>
          <p:cNvSpPr txBox="1"/>
          <p:nvPr/>
        </p:nvSpPr>
        <p:spPr>
          <a:xfrm>
            <a:off x="685801" y="1180567"/>
            <a:ext cx="10093035" cy="4196020"/>
          </a:xfrm>
          <a:prstGeom prst="rect">
            <a:avLst/>
          </a:prstGeom>
          <a:noFill/>
          <a:ln>
            <a:noFill/>
          </a:ln>
        </p:spPr>
        <p:txBody>
          <a:bodyPr wrap="square" rtlCol="0">
            <a:spAutoFit/>
          </a:bodyPr>
          <a:lstStyle/>
          <a:p>
            <a:r>
              <a:rPr lang="en-US" sz="1600" b="1" dirty="0">
                <a:solidFill>
                  <a:srgbClr val="C00000"/>
                </a:solidFill>
                <a:latin typeface="Calibri" panose="020F0502020204030204" pitchFamily="34" charset="0"/>
                <a:cs typeface="Calibri" panose="020F0502020204030204" pitchFamily="34" charset="0"/>
              </a:rPr>
              <a:t>FALL 2025 COMPETITION </a:t>
            </a:r>
            <a:r>
              <a:rPr lang="en-US" sz="1600" b="1" dirty="0">
                <a:latin typeface="Calibri" panose="020F0502020204030204" pitchFamily="34" charset="0"/>
                <a:cs typeface="Calibri" panose="020F0502020204030204" pitchFamily="34" charset="0"/>
              </a:rPr>
              <a:t>| </a:t>
            </a:r>
            <a:r>
              <a:rPr lang="en-US" sz="1600" b="1" u="sng" dirty="0">
                <a:latin typeface="Calibri" panose="020F0502020204030204" pitchFamily="34" charset="0"/>
                <a:cs typeface="Calibri" panose="020F0502020204030204" pitchFamily="34" charset="0"/>
              </a:rPr>
              <a:t>Deadline: October 1 at 4:30 PM (PST)</a:t>
            </a: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Value: </a:t>
            </a:r>
            <a:r>
              <a:rPr lang="en-US" sz="1600" dirty="0">
                <a:latin typeface="Calibri" panose="020F0502020204030204" pitchFamily="34" charset="0"/>
                <a:cs typeface="Calibri" panose="020F0502020204030204" pitchFamily="34" charset="0"/>
              </a:rPr>
              <a:t>$40,000/year for 3 years </a:t>
            </a:r>
          </a:p>
          <a:p>
            <a:endParaRPr lang="en-US" sz="1600" b="1" dirty="0">
              <a:solidFill>
                <a:schemeClr val="tx1">
                  <a:lumMod val="65000"/>
                  <a:lumOff val="35000"/>
                </a:schemeClr>
              </a:solidFill>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Application: </a:t>
            </a:r>
            <a:r>
              <a:rPr lang="en-US" sz="1600" dirty="0">
                <a:latin typeface="Calibri" panose="020F0502020204030204" pitchFamily="34" charset="0"/>
                <a:cs typeface="Calibri" panose="020F0502020204030204" pitchFamily="34" charset="0"/>
              </a:rPr>
              <a:t>apply using </a:t>
            </a:r>
            <a:r>
              <a:rPr lang="en-US" sz="1600" dirty="0">
                <a:latin typeface="Calibri" panose="020F0502020204030204" pitchFamily="34" charset="0"/>
                <a:cs typeface="Calibri" panose="020F0502020204030204" pitchFamily="34" charset="0"/>
                <a:hlinkClick r:id="rId2"/>
              </a:rPr>
              <a:t>SSHRC’s Online System + SSHRC CV </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Special Initiatives + Supplemental awards</a:t>
            </a:r>
            <a:r>
              <a:rPr lang="en-US" sz="16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Some supplements are based on self identification within the application, for </a:t>
            </a:r>
            <a:r>
              <a:rPr lang="en-US" sz="1600" dirty="0">
                <a:latin typeface="Calibri" panose="020F0502020204030204" pitchFamily="34" charset="0"/>
                <a:cs typeface="Calibri" panose="020F0502020204030204" pitchFamily="34" charset="0"/>
                <a:hlinkClick r:id="rId3"/>
              </a:rPr>
              <a:t>jointly funded/special initiatives</a:t>
            </a:r>
            <a:r>
              <a:rPr lang="en-US" sz="1600" dirty="0">
                <a:latin typeface="Calibri" panose="020F0502020204030204" pitchFamily="34" charset="0"/>
                <a:cs typeface="Calibri" panose="020F0502020204030204" pitchFamily="34" charset="0"/>
              </a:rPr>
              <a:t>, interested candidates include additional information in their application (max 1 page). </a:t>
            </a: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Information + Instructions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the </a:t>
            </a:r>
            <a:r>
              <a:rPr lang="en-US" sz="1600" dirty="0">
                <a:latin typeface="Calibri" panose="020F0502020204030204" pitchFamily="34" charset="0"/>
                <a:cs typeface="Calibri" panose="020F0502020204030204" pitchFamily="34" charset="0"/>
                <a:hlinkClick r:id="rId4"/>
              </a:rPr>
              <a:t>SSHRC CGRS </a:t>
            </a:r>
            <a:r>
              <a:rPr lang="en-US" sz="1600" dirty="0">
                <a:latin typeface="Calibri" panose="020F0502020204030204" pitchFamily="34" charset="0"/>
                <a:cs typeface="Calibri" panose="020F0502020204030204" pitchFamily="34" charset="0"/>
              </a:rPr>
              <a:t>website for full eligibility, process and criteria.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dirty="0">
                <a:latin typeface="Calibri" panose="020F0502020204030204" pitchFamily="34" charset="0"/>
                <a:cs typeface="Calibri" panose="020F0502020204030204" pitchFamily="34" charset="0"/>
                <a:hlinkClick r:id="rId5"/>
              </a:rPr>
              <a:t>Application Instructions </a:t>
            </a:r>
            <a:r>
              <a:rPr lang="en-US" sz="1600" dirty="0">
                <a:latin typeface="Calibri" panose="020F0502020204030204" pitchFamily="34" charset="0"/>
                <a:cs typeface="Calibri" panose="020F0502020204030204" pitchFamily="34" charset="0"/>
              </a:rPr>
              <a:t>for how to complete the application, page limits and what to include in attachments.</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dirty="0">
                <a:latin typeface="Calibri" panose="020F0502020204030204" pitchFamily="34" charset="0"/>
                <a:cs typeface="Calibri" panose="020F0502020204030204" pitchFamily="34" charset="0"/>
                <a:hlinkClick r:id="rId6"/>
              </a:rPr>
              <a:t>Graduate Studies CGRS D page</a:t>
            </a:r>
            <a:r>
              <a:rPr lang="en-US" sz="1600" dirty="0">
                <a:latin typeface="Calibri" panose="020F0502020204030204" pitchFamily="34" charset="0"/>
                <a:cs typeface="Calibri" panose="020F0502020204030204" pitchFamily="34" charset="0"/>
              </a:rPr>
              <a:t> for SFU’s process.   </a:t>
            </a:r>
          </a:p>
          <a:p>
            <a:pPr>
              <a:spcBef>
                <a:spcPts val="400"/>
              </a:spcBef>
            </a:pPr>
            <a:endParaRPr lang="en-US" sz="1400" dirty="0"/>
          </a:p>
          <a:p>
            <a:pPr>
              <a:spcBef>
                <a:spcPts val="400"/>
              </a:spcBef>
            </a:pPr>
            <a:endParaRPr lang="en-US" sz="1200" dirty="0">
              <a:solidFill>
                <a:schemeClr val="tx1">
                  <a:lumMod val="65000"/>
                  <a:lumOff val="35000"/>
                </a:schemeClr>
              </a:solidFill>
            </a:endParaRPr>
          </a:p>
        </p:txBody>
      </p:sp>
      <p:pic>
        <p:nvPicPr>
          <p:cNvPr id="5" name="Picture 2">
            <a:extLst>
              <a:ext uri="{FF2B5EF4-FFF2-40B4-BE49-F238E27FC236}">
                <a16:creationId xmlns:a16="http://schemas.microsoft.com/office/drawing/2014/main" id="{62D561C0-56DD-4404-8B72-CB59C1127F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1188" y="1421561"/>
            <a:ext cx="2957648" cy="98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7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6257C-53B3-4725-ADF3-5007581BC5EE}"/>
              </a:ext>
            </a:extLst>
          </p:cNvPr>
          <p:cNvSpPr>
            <a:spLocks noGrp="1"/>
          </p:cNvSpPr>
          <p:nvPr>
            <p:ph type="title"/>
          </p:nvPr>
        </p:nvSpPr>
        <p:spPr/>
        <p:txBody>
          <a:bodyPr/>
          <a:lstStyle/>
          <a:p>
            <a:r>
              <a:rPr lang="en-US" sz="3600" dirty="0">
                <a:solidFill>
                  <a:srgbClr val="C00000"/>
                </a:solidFill>
              </a:rPr>
              <a:t>CGRS D</a:t>
            </a:r>
            <a:r>
              <a:rPr lang="en-US" sz="3600" b="1" dirty="0">
                <a:solidFill>
                  <a:srgbClr val="C00000"/>
                </a:solidFill>
              </a:rPr>
              <a:t>: notes on main eligibility points </a:t>
            </a:r>
            <a:br>
              <a:rPr lang="en-US" sz="3600" b="1" dirty="0">
                <a:solidFill>
                  <a:srgbClr val="C00000"/>
                </a:solidFill>
              </a:rPr>
            </a:br>
            <a:endParaRPr lang="en-US" sz="3600" dirty="0"/>
          </a:p>
        </p:txBody>
      </p:sp>
      <p:sp>
        <p:nvSpPr>
          <p:cNvPr id="4" name="TextBox 3">
            <a:extLst>
              <a:ext uri="{FF2B5EF4-FFF2-40B4-BE49-F238E27FC236}">
                <a16:creationId xmlns:a16="http://schemas.microsoft.com/office/drawing/2014/main" id="{0410A7A1-6D63-4BCC-BA4A-5B29260B6FC0}"/>
              </a:ext>
            </a:extLst>
          </p:cNvPr>
          <p:cNvSpPr txBox="1"/>
          <p:nvPr/>
        </p:nvSpPr>
        <p:spPr>
          <a:xfrm>
            <a:off x="587826" y="1119673"/>
            <a:ext cx="7468519" cy="5591274"/>
          </a:xfrm>
          <a:prstGeom prst="rect">
            <a:avLst/>
          </a:prstGeom>
          <a:noFill/>
          <a:ln>
            <a:noFill/>
          </a:ln>
        </p:spPr>
        <p:txBody>
          <a:bodyPr wrap="square" rtlCol="0">
            <a:spAutoFit/>
          </a:bodyPr>
          <a:lstStyle/>
          <a:p>
            <a:r>
              <a:rPr lang="en-US" sz="1600" b="1" dirty="0">
                <a:latin typeface="Calibri" panose="020F0502020204030204" pitchFamily="34" charset="0"/>
                <a:cs typeface="Calibri" panose="020F0502020204030204" pitchFamily="34" charset="0"/>
              </a:rPr>
              <a:t>Eligibility basics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Canadian citizens, permanent residents of Canada or protected person are eligible to apply and hold the award at an international degree granting institution. </a:t>
            </a:r>
          </a:p>
          <a:p>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International students are only eligible to apply if enrolled in the doctoral program at an eligible Canadian institution </a:t>
            </a:r>
            <a:r>
              <a:rPr lang="en-US" sz="1600" u="sng" dirty="0">
                <a:latin typeface="Calibri" panose="020F0502020204030204" pitchFamily="34" charset="0"/>
                <a:cs typeface="Calibri" panose="020F0502020204030204" pitchFamily="34" charset="0"/>
              </a:rPr>
              <a:t>at the time of application</a:t>
            </a:r>
            <a:r>
              <a:rPr lang="en-US"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CA" sz="1600" b="0" i="0" dirty="0">
              <a:solidFill>
                <a:srgbClr val="333333"/>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Not already received a doctoral </a:t>
            </a:r>
            <a:r>
              <a:rPr lang="en-CA" sz="1600" dirty="0">
                <a:solidFill>
                  <a:srgbClr val="333333"/>
                </a:solidFill>
                <a:highlight>
                  <a:srgbClr val="FFFFFF"/>
                </a:highlight>
                <a:latin typeface="Calibri" panose="020F0502020204030204" pitchFamily="34" charset="0"/>
                <a:cs typeface="Calibri" panose="020F0502020204030204" pitchFamily="34" charset="0"/>
              </a:rPr>
              <a:t>level scholarship from the tri-agencies.</a:t>
            </a:r>
          </a:p>
          <a:p>
            <a:endParaRPr lang="en-CA" sz="1600" b="0" i="0" dirty="0">
              <a:solidFill>
                <a:srgbClr val="333333"/>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have completed </a:t>
            </a:r>
            <a:r>
              <a:rPr lang="en-CA" sz="1600" b="1" i="0" dirty="0">
                <a:solidFill>
                  <a:srgbClr val="333333"/>
                </a:solidFill>
                <a:effectLst/>
                <a:highlight>
                  <a:srgbClr val="FFFFFF"/>
                </a:highlight>
                <a:latin typeface="Calibri" panose="020F0502020204030204" pitchFamily="34" charset="0"/>
                <a:cs typeface="Calibri" panose="020F0502020204030204" pitchFamily="34" charset="0"/>
              </a:rPr>
              <a:t>no more than </a:t>
            </a:r>
            <a:r>
              <a:rPr lang="en-CA" sz="1600" b="1" dirty="0">
                <a:solidFill>
                  <a:srgbClr val="333333"/>
                </a:solidFill>
                <a:highlight>
                  <a:srgbClr val="FFFFFF"/>
                </a:highlight>
                <a:latin typeface="Calibri" panose="020F0502020204030204" pitchFamily="34" charset="0"/>
                <a:cs typeface="Calibri" panose="020F0502020204030204" pitchFamily="34" charset="0"/>
              </a:rPr>
              <a:t>36</a:t>
            </a:r>
            <a:r>
              <a:rPr lang="en-CA" sz="1600" b="1" i="0" dirty="0">
                <a:solidFill>
                  <a:srgbClr val="333333"/>
                </a:solidFill>
                <a:effectLst/>
                <a:highlight>
                  <a:srgbClr val="FFFFFF"/>
                </a:highlight>
                <a:latin typeface="Calibri" panose="020F0502020204030204" pitchFamily="34" charset="0"/>
                <a:cs typeface="Calibri" panose="020F0502020204030204" pitchFamily="34" charset="0"/>
              </a:rPr>
              <a:t> months</a:t>
            </a: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 of full-time study in </a:t>
            </a:r>
            <a:r>
              <a:rPr lang="en-CA" sz="1600" dirty="0">
                <a:solidFill>
                  <a:srgbClr val="333333"/>
                </a:solidFill>
                <a:highlight>
                  <a:srgbClr val="FFFFFF"/>
                </a:highlight>
                <a:latin typeface="Calibri" panose="020F0502020204030204" pitchFamily="34" charset="0"/>
                <a:cs typeface="Calibri" panose="020F0502020204030204" pitchFamily="34" charset="0"/>
              </a:rPr>
              <a:t>you</a:t>
            </a: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r doctoral program </a:t>
            </a:r>
            <a:r>
              <a:rPr lang="en-CA" sz="1600" b="0" i="0" u="sng" dirty="0">
                <a:solidFill>
                  <a:srgbClr val="333333"/>
                </a:solidFill>
                <a:effectLst/>
                <a:highlight>
                  <a:srgbClr val="FFFFFF"/>
                </a:highlight>
                <a:latin typeface="Calibri" panose="020F0502020204030204" pitchFamily="34" charset="0"/>
                <a:cs typeface="Calibri" panose="020F0502020204030204" pitchFamily="34" charset="0"/>
              </a:rPr>
              <a:t>as of December 31 of the year of application</a:t>
            </a: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CA" sz="1600" b="0" i="0" dirty="0">
              <a:solidFill>
                <a:srgbClr val="333333"/>
              </a:solidFill>
              <a:effectLst/>
              <a:highlight>
                <a:srgbClr val="FFFFFF"/>
              </a:highligh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333333"/>
                </a:solidFill>
                <a:highlight>
                  <a:srgbClr val="FFFFFF"/>
                </a:highlight>
                <a:latin typeface="Calibri" panose="020F0502020204030204" pitchFamily="34" charset="0"/>
                <a:cs typeface="Calibri" panose="020F0502020204030204" pitchFamily="34" charset="0"/>
              </a:rPr>
              <a:t>must include a significant research component that leads to the completion of a thesis, major research project, dissertation, scholarly publication, performance, recital and/or exhibit; component must be merit/expert reviewed at institutional level as a requirement for completing the program</a:t>
            </a:r>
            <a:r>
              <a:rPr lang="en-CA" sz="1600" dirty="0">
                <a:solidFill>
                  <a:srgbClr val="333333"/>
                </a:solidFill>
                <a:highlight>
                  <a:srgbClr val="FFFFFF"/>
                </a:highlight>
                <a:latin typeface="Calibri" panose="020F0502020204030204" pitchFamily="34" charset="0"/>
                <a:cs typeface="Calibri" panose="020F0502020204030204" pitchFamily="34" charset="0"/>
              </a:rPr>
              <a:t>. </a:t>
            </a: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5" name="Callout: Line 4">
            <a:extLst>
              <a:ext uri="{FF2B5EF4-FFF2-40B4-BE49-F238E27FC236}">
                <a16:creationId xmlns:a16="http://schemas.microsoft.com/office/drawing/2014/main" id="{119E9A66-9374-4488-9BD9-9A2525DA221B}"/>
              </a:ext>
            </a:extLst>
          </p:cNvPr>
          <p:cNvSpPr/>
          <p:nvPr/>
        </p:nvSpPr>
        <p:spPr>
          <a:xfrm>
            <a:off x="8192022" y="1635552"/>
            <a:ext cx="3521924" cy="368516"/>
          </a:xfrm>
          <a:prstGeom prst="borderCallout1">
            <a:avLst>
              <a:gd name="adj1" fmla="val 49175"/>
              <a:gd name="adj2" fmla="val -419"/>
              <a:gd name="adj3" fmla="val 48872"/>
              <a:gd name="adj4" fmla="val -4266"/>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Additional eligibility applies</a:t>
            </a:r>
          </a:p>
        </p:txBody>
      </p:sp>
      <p:sp>
        <p:nvSpPr>
          <p:cNvPr id="7" name="Callout: Line 6">
            <a:extLst>
              <a:ext uri="{FF2B5EF4-FFF2-40B4-BE49-F238E27FC236}">
                <a16:creationId xmlns:a16="http://schemas.microsoft.com/office/drawing/2014/main" id="{57A88212-F9C9-450E-AEA1-EC5E37DFF2B0}"/>
              </a:ext>
            </a:extLst>
          </p:cNvPr>
          <p:cNvSpPr/>
          <p:nvPr/>
        </p:nvSpPr>
        <p:spPr>
          <a:xfrm>
            <a:off x="8192022" y="2335689"/>
            <a:ext cx="3521924" cy="368516"/>
          </a:xfrm>
          <a:prstGeom prst="borderCallout1">
            <a:avLst>
              <a:gd name="adj1" fmla="val 49175"/>
              <a:gd name="adj2" fmla="val -419"/>
              <a:gd name="adj3" fmla="val 48872"/>
              <a:gd name="adj4" fmla="val -3719"/>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By October 1, 2025</a:t>
            </a:r>
          </a:p>
        </p:txBody>
      </p:sp>
      <p:sp>
        <p:nvSpPr>
          <p:cNvPr id="8" name="Callout: Line 7">
            <a:extLst>
              <a:ext uri="{FF2B5EF4-FFF2-40B4-BE49-F238E27FC236}">
                <a16:creationId xmlns:a16="http://schemas.microsoft.com/office/drawing/2014/main" id="{30053905-2F5F-409B-A6EB-678AFDDE2533}"/>
              </a:ext>
            </a:extLst>
          </p:cNvPr>
          <p:cNvSpPr/>
          <p:nvPr/>
        </p:nvSpPr>
        <p:spPr>
          <a:xfrm>
            <a:off x="8192022" y="3024853"/>
            <a:ext cx="3521924" cy="2281186"/>
          </a:xfrm>
          <a:prstGeom prst="borderCallout1">
            <a:avLst>
              <a:gd name="adj1" fmla="val 43828"/>
              <a:gd name="adj2" fmla="val -245"/>
              <a:gd name="adj3" fmla="val 44140"/>
              <a:gd name="adj4" fmla="val -4100"/>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Sept 2025 - Dec 31, 2025 = 4 months completed. </a:t>
            </a:r>
          </a:p>
          <a:p>
            <a:pPr marL="285750" indent="-285750">
              <a:buFont typeface="Arial" panose="020B0604020202020204" pitchFamily="34" charset="0"/>
              <a:buChar char="•"/>
            </a:pPr>
            <a:r>
              <a:rPr lang="en-US" sz="1400" dirty="0">
                <a:solidFill>
                  <a:schemeClr val="tx1"/>
                </a:solidFill>
              </a:rPr>
              <a:t>If you started Fall 2022 or before, you may not be eligible.</a:t>
            </a:r>
          </a:p>
          <a:p>
            <a:pPr marL="285750" indent="-285750">
              <a:buFont typeface="Arial" panose="020B0604020202020204" pitchFamily="34" charset="0"/>
              <a:buChar char="•"/>
            </a:pPr>
            <a:r>
              <a:rPr lang="en-US" sz="1400" dirty="0">
                <a:solidFill>
                  <a:schemeClr val="tx1"/>
                </a:solidFill>
              </a:rPr>
              <a:t>Masters/PhD transfer: count starts at doctoral transfer date.</a:t>
            </a:r>
          </a:p>
          <a:p>
            <a:pPr marL="285750" indent="-285750">
              <a:buFont typeface="Arial" panose="020B0604020202020204" pitchFamily="34" charset="0"/>
              <a:buChar char="•"/>
            </a:pPr>
            <a:r>
              <a:rPr lang="en-US" sz="1400" dirty="0">
                <a:solidFill>
                  <a:schemeClr val="tx1"/>
                </a:solidFill>
              </a:rPr>
              <a:t>PT study is counted as half time.</a:t>
            </a:r>
          </a:p>
          <a:p>
            <a:endParaRPr lang="en-US" sz="1400" dirty="0">
              <a:solidFill>
                <a:schemeClr val="tx1"/>
              </a:solidFill>
            </a:endParaRPr>
          </a:p>
        </p:txBody>
      </p:sp>
    </p:spTree>
    <p:extLst>
      <p:ext uri="{BB962C8B-B14F-4D97-AF65-F5344CB8AC3E}">
        <p14:creationId xmlns:p14="http://schemas.microsoft.com/office/powerpoint/2010/main" val="40951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39DBB-E9ED-4412-A420-1A853BAA2D55}"/>
              </a:ext>
            </a:extLst>
          </p:cNvPr>
          <p:cNvSpPr>
            <a:spLocks noGrp="1"/>
          </p:cNvSpPr>
          <p:nvPr>
            <p:ph type="title"/>
          </p:nvPr>
        </p:nvSpPr>
        <p:spPr/>
        <p:txBody>
          <a:bodyPr/>
          <a:lstStyle/>
          <a:p>
            <a:pPr algn="ctr"/>
            <a:r>
              <a:rPr lang="en-US" sz="3600" b="1" dirty="0">
                <a:solidFill>
                  <a:srgbClr val="C00000"/>
                </a:solidFill>
              </a:rPr>
              <a:t>Where to Submit My Application</a:t>
            </a:r>
          </a:p>
        </p:txBody>
      </p:sp>
      <p:pic>
        <p:nvPicPr>
          <p:cNvPr id="8" name="Picture 7">
            <a:extLst>
              <a:ext uri="{FF2B5EF4-FFF2-40B4-BE49-F238E27FC236}">
                <a16:creationId xmlns:a16="http://schemas.microsoft.com/office/drawing/2014/main" id="{CBAB1F28-ADE8-4076-9BAE-4FEE96F61081}"/>
              </a:ext>
            </a:extLst>
          </p:cNvPr>
          <p:cNvPicPr>
            <a:picLocks noChangeAspect="1"/>
          </p:cNvPicPr>
          <p:nvPr/>
        </p:nvPicPr>
        <p:blipFill>
          <a:blip r:embed="rId3"/>
          <a:stretch>
            <a:fillRect/>
          </a:stretch>
        </p:blipFill>
        <p:spPr>
          <a:xfrm>
            <a:off x="508231" y="924025"/>
            <a:ext cx="7528863" cy="5293745"/>
          </a:xfrm>
          <a:prstGeom prst="rect">
            <a:avLst/>
          </a:prstGeom>
        </p:spPr>
      </p:pic>
      <p:sp>
        <p:nvSpPr>
          <p:cNvPr id="4" name="TextBox 3">
            <a:extLst>
              <a:ext uri="{FF2B5EF4-FFF2-40B4-BE49-F238E27FC236}">
                <a16:creationId xmlns:a16="http://schemas.microsoft.com/office/drawing/2014/main" id="{776CDA8F-BBCD-46DC-93E9-CAA2647C9C89}"/>
              </a:ext>
            </a:extLst>
          </p:cNvPr>
          <p:cNvSpPr txBox="1"/>
          <p:nvPr/>
        </p:nvSpPr>
        <p:spPr>
          <a:xfrm>
            <a:off x="8152598" y="2021305"/>
            <a:ext cx="3531171" cy="1323439"/>
          </a:xfrm>
          <a:prstGeom prst="rect">
            <a:avLst/>
          </a:prstGeom>
          <a:noFill/>
          <a:ln>
            <a:solidFill>
              <a:schemeClr val="tx1"/>
            </a:solidFill>
          </a:ln>
        </p:spPr>
        <p:txBody>
          <a:bodyPr wrap="square" rtlCol="0">
            <a:spAutoFit/>
          </a:bodyPr>
          <a:lstStyle/>
          <a:p>
            <a:pPr algn="l"/>
            <a:endParaRPr lang="en-US" sz="1600" b="0" i="0" dirty="0">
              <a:solidFill>
                <a:srgbClr val="000000"/>
              </a:solidFill>
              <a:effectLst/>
              <a:latin typeface="Untitled Regular"/>
            </a:endParaRPr>
          </a:p>
          <a:p>
            <a:pPr algn="l"/>
            <a:r>
              <a:rPr lang="en-US" sz="1600" b="0" i="0" dirty="0">
                <a:solidFill>
                  <a:srgbClr val="000000"/>
                </a:solidFill>
                <a:effectLst/>
                <a:latin typeface="Untitled Regular"/>
              </a:rPr>
              <a:t>If you are unsure of your registration status, please contact Graduate Studies: </a:t>
            </a:r>
            <a:r>
              <a:rPr lang="en-US" sz="1600" b="0" i="0" dirty="0">
                <a:solidFill>
                  <a:srgbClr val="000000"/>
                </a:solidFill>
                <a:effectLst/>
                <a:latin typeface="Untitled Regular"/>
                <a:hlinkClick r:id="rId4"/>
              </a:rPr>
              <a:t>gradawards@sfu.ca</a:t>
            </a:r>
            <a:endParaRPr lang="en-US" sz="1600" b="0" i="0" dirty="0">
              <a:solidFill>
                <a:srgbClr val="000000"/>
              </a:solidFill>
              <a:effectLst/>
              <a:latin typeface="Untitled Regular"/>
            </a:endParaRPr>
          </a:p>
          <a:p>
            <a:pPr algn="l"/>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924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2870-D401-46EA-8A45-020EBB9CF3A1}"/>
              </a:ext>
            </a:extLst>
          </p:cNvPr>
          <p:cNvSpPr>
            <a:spLocks noGrp="1"/>
          </p:cNvSpPr>
          <p:nvPr>
            <p:ph type="title"/>
          </p:nvPr>
        </p:nvSpPr>
        <p:spPr/>
        <p:txBody>
          <a:bodyPr/>
          <a:lstStyle/>
          <a:p>
            <a:r>
              <a:rPr lang="en-US" sz="4000" b="1" dirty="0">
                <a:solidFill>
                  <a:srgbClr val="C00000"/>
                </a:solidFill>
              </a:rPr>
              <a:t>Selection Criteria – CGRS Doctoral</a:t>
            </a:r>
            <a:br>
              <a:rPr lang="en-US" sz="4000" b="1" dirty="0">
                <a:solidFill>
                  <a:srgbClr val="C00000"/>
                </a:solidFill>
              </a:rPr>
            </a:br>
            <a:endParaRPr lang="en-US" dirty="0"/>
          </a:p>
        </p:txBody>
      </p:sp>
      <p:sp>
        <p:nvSpPr>
          <p:cNvPr id="4" name="TextBox 3">
            <a:extLst>
              <a:ext uri="{FF2B5EF4-FFF2-40B4-BE49-F238E27FC236}">
                <a16:creationId xmlns:a16="http://schemas.microsoft.com/office/drawing/2014/main" id="{E786AE9B-4788-4CB7-AD8A-2C3823534D39}"/>
              </a:ext>
            </a:extLst>
          </p:cNvPr>
          <p:cNvSpPr txBox="1"/>
          <p:nvPr/>
        </p:nvSpPr>
        <p:spPr>
          <a:xfrm>
            <a:off x="680874" y="1430116"/>
            <a:ext cx="3563302" cy="5283498"/>
          </a:xfrm>
          <a:prstGeom prst="rect">
            <a:avLst/>
          </a:prstGeom>
          <a:noFill/>
          <a:ln>
            <a:noFill/>
          </a:ln>
        </p:spPr>
        <p:txBody>
          <a:bodyPr wrap="square" rtlCol="0">
            <a:spAutoFit/>
          </a:bodyPr>
          <a:lstStyle/>
          <a:p>
            <a:r>
              <a:rPr lang="en-US" sz="1400" b="1" dirty="0">
                <a:latin typeface="+mj-lt"/>
              </a:rPr>
              <a:t>Research ability and potential 50%</a:t>
            </a:r>
          </a:p>
          <a:p>
            <a:pPr marL="285750" indent="-285750">
              <a:buFont typeface="Arial" panose="020B0604020202020204" pitchFamily="34" charset="0"/>
              <a:buChar char="•"/>
            </a:pPr>
            <a:endParaRPr lang="en-US" sz="1400" dirty="0">
              <a:latin typeface="+mj-lt"/>
            </a:endParaRPr>
          </a:p>
          <a:p>
            <a:pPr algn="l">
              <a:buFont typeface="Arial" panose="020B0604020202020204" pitchFamily="34" charset="0"/>
              <a:buChar char="•"/>
            </a:pPr>
            <a:r>
              <a:rPr lang="en-US" sz="1400" b="0" i="0" dirty="0">
                <a:solidFill>
                  <a:srgbClr val="333333"/>
                </a:solidFill>
                <a:effectLst/>
                <a:latin typeface="+mj-lt"/>
              </a:rPr>
              <a:t> Quality of research proposal</a:t>
            </a:r>
          </a:p>
          <a:p>
            <a:pPr marL="742950" lvl="1" indent="-285750" algn="l">
              <a:buFont typeface="Arial" panose="020B0604020202020204" pitchFamily="34" charset="0"/>
              <a:buChar char="•"/>
            </a:pPr>
            <a:r>
              <a:rPr lang="en-US" sz="1400" b="0" i="0" dirty="0">
                <a:solidFill>
                  <a:srgbClr val="333333"/>
                </a:solidFill>
                <a:effectLst/>
                <a:latin typeface="+mj-lt"/>
              </a:rPr>
              <a:t>specific, focused and feasible research question(s) and/or</a:t>
            </a:r>
            <a:br>
              <a:rPr lang="en-US" sz="1400" b="0" i="0" dirty="0">
                <a:solidFill>
                  <a:srgbClr val="333333"/>
                </a:solidFill>
                <a:effectLst/>
                <a:latin typeface="+mj-lt"/>
              </a:rPr>
            </a:br>
            <a:r>
              <a:rPr lang="en-US" sz="1400" b="0" i="0" dirty="0">
                <a:solidFill>
                  <a:srgbClr val="333333"/>
                </a:solidFill>
                <a:effectLst/>
                <a:latin typeface="+mj-lt"/>
              </a:rPr>
              <a:t>objective(s)</a:t>
            </a:r>
          </a:p>
          <a:p>
            <a:pPr marL="742950" lvl="1" indent="-285750" algn="l">
              <a:buFont typeface="Arial" panose="020B0604020202020204" pitchFamily="34" charset="0"/>
              <a:buChar char="•"/>
            </a:pPr>
            <a:r>
              <a:rPr lang="en-US" sz="1400" b="0" i="0" dirty="0">
                <a:solidFill>
                  <a:srgbClr val="333333"/>
                </a:solidFill>
                <a:effectLst/>
                <a:latin typeface="+mj-lt"/>
              </a:rPr>
              <a:t>clear description and soundness of the proposed methodology</a:t>
            </a:r>
          </a:p>
          <a:p>
            <a:pPr marL="742950" lvl="1" indent="-285750" algn="l">
              <a:buFont typeface="Arial" panose="020B0604020202020204" pitchFamily="34" charset="0"/>
              <a:buChar char="•"/>
            </a:pPr>
            <a:r>
              <a:rPr lang="en-US" sz="1400" b="0" i="0" dirty="0">
                <a:solidFill>
                  <a:srgbClr val="333333"/>
                </a:solidFill>
                <a:effectLst/>
                <a:latin typeface="+mj-lt"/>
              </a:rPr>
              <a:t>significance and expected contributions to research</a:t>
            </a:r>
          </a:p>
          <a:p>
            <a:pPr lvl="1" algn="l"/>
            <a:endParaRPr lang="en-US" sz="1400" b="0" i="0" dirty="0">
              <a:solidFill>
                <a:srgbClr val="333333"/>
              </a:solidFill>
              <a:effectLst/>
              <a:latin typeface="+mj-lt"/>
            </a:endParaRPr>
          </a:p>
          <a:p>
            <a:pPr algn="l">
              <a:buFont typeface="Arial" panose="020B0604020202020204" pitchFamily="34" charset="0"/>
              <a:buChar char="•"/>
            </a:pPr>
            <a:r>
              <a:rPr lang="en-US" sz="1400" dirty="0">
                <a:solidFill>
                  <a:srgbClr val="333333"/>
                </a:solidFill>
                <a:latin typeface="+mj-lt"/>
              </a:rPr>
              <a:t> Demonstration of potential to carry out proposed research relative to the stage of study, lived experience, and knowledge systems</a:t>
            </a:r>
          </a:p>
          <a:p>
            <a:pPr algn="l">
              <a:buFont typeface="Arial" panose="020B0604020202020204" pitchFamily="34" charset="0"/>
              <a:buChar char="•"/>
            </a:pPr>
            <a:endParaRPr lang="en-US" sz="1400" b="0" i="0" dirty="0">
              <a:solidFill>
                <a:srgbClr val="333333"/>
              </a:solidFill>
              <a:effectLst/>
              <a:latin typeface="+mj-lt"/>
            </a:endParaRPr>
          </a:p>
          <a:p>
            <a:pPr algn="l">
              <a:buFont typeface="Arial" panose="020B0604020202020204" pitchFamily="34" charset="0"/>
              <a:buChar char="•"/>
            </a:pPr>
            <a:r>
              <a:rPr lang="en-US" sz="1400" b="0" i="0" dirty="0">
                <a:solidFill>
                  <a:srgbClr val="333333"/>
                </a:solidFill>
                <a:effectLst/>
                <a:latin typeface="+mj-lt"/>
              </a:rPr>
              <a:t> Demonstration of </a:t>
            </a:r>
            <a:r>
              <a:rPr lang="en-US" sz="1400" dirty="0">
                <a:solidFill>
                  <a:srgbClr val="333333"/>
                </a:solidFill>
                <a:latin typeface="+mj-lt"/>
              </a:rPr>
              <a:t>originality, initiative, autonomy, relevant community involvements, and outreach</a:t>
            </a:r>
            <a:endParaRPr lang="en-US" sz="1400" b="0" i="0" dirty="0">
              <a:solidFill>
                <a:srgbClr val="333333"/>
              </a:solidFill>
              <a:effectLst/>
              <a:latin typeface="+mj-lt"/>
            </a:endParaRPr>
          </a:p>
          <a:p>
            <a:pPr algn="l"/>
            <a:endParaRPr lang="en-US" sz="1400" dirty="0">
              <a:latin typeface="+mj-lt"/>
            </a:endParaRPr>
          </a:p>
          <a:p>
            <a:pPr marL="285750" indent="-285750">
              <a:buFont typeface="Arial" panose="020B0604020202020204" pitchFamily="34" charset="0"/>
              <a:buChar char="•"/>
            </a:pPr>
            <a:endParaRPr lang="en-US" sz="1400" dirty="0">
              <a:latin typeface="+mj-lt"/>
            </a:endParaRPr>
          </a:p>
          <a:p>
            <a:endParaRPr lang="en-US" sz="1400" dirty="0">
              <a:latin typeface="+mj-lt"/>
            </a:endParaRPr>
          </a:p>
          <a:p>
            <a:endParaRPr lang="en-US" sz="1400" dirty="0">
              <a:latin typeface="+mj-lt"/>
            </a:endParaRPr>
          </a:p>
          <a:p>
            <a:pPr>
              <a:spcBef>
                <a:spcPts val="400"/>
              </a:spcBef>
            </a:pPr>
            <a:endParaRPr lang="en-US" sz="1200" dirty="0">
              <a:solidFill>
                <a:schemeClr val="tx1">
                  <a:lumMod val="65000"/>
                  <a:lumOff val="35000"/>
                </a:schemeClr>
              </a:solidFill>
              <a:latin typeface="+mj-lt"/>
            </a:endParaRPr>
          </a:p>
        </p:txBody>
      </p:sp>
      <p:sp>
        <p:nvSpPr>
          <p:cNvPr id="5" name="TextBox 4">
            <a:extLst>
              <a:ext uri="{FF2B5EF4-FFF2-40B4-BE49-F238E27FC236}">
                <a16:creationId xmlns:a16="http://schemas.microsoft.com/office/drawing/2014/main" id="{5AF3E13F-C31F-4CD7-BA3E-598FBE43A214}"/>
              </a:ext>
            </a:extLst>
          </p:cNvPr>
          <p:cNvSpPr txBox="1"/>
          <p:nvPr/>
        </p:nvSpPr>
        <p:spPr>
          <a:xfrm>
            <a:off x="5818394" y="1430116"/>
            <a:ext cx="3563302" cy="4206280"/>
          </a:xfrm>
          <a:prstGeom prst="rect">
            <a:avLst/>
          </a:prstGeom>
          <a:noFill/>
          <a:ln>
            <a:noFill/>
          </a:ln>
        </p:spPr>
        <p:txBody>
          <a:bodyPr wrap="square" rtlCol="0">
            <a:spAutoFit/>
          </a:bodyPr>
          <a:lstStyle/>
          <a:p>
            <a:r>
              <a:rPr lang="en-US" sz="1400" b="1" dirty="0">
                <a:latin typeface="+mj-lt"/>
              </a:rPr>
              <a:t>Relevant experience and achievements obtained within and beyond academia 50%</a:t>
            </a:r>
          </a:p>
          <a:p>
            <a:pPr marL="285750" indent="-285750">
              <a:buFont typeface="Arial" panose="020B0604020202020204" pitchFamily="34" charset="0"/>
              <a:buChar char="•"/>
            </a:pPr>
            <a:endParaRPr lang="en-US" sz="1400" dirty="0">
              <a:latin typeface="+mj-lt"/>
            </a:endParaRPr>
          </a:p>
          <a:p>
            <a:pPr algn="l">
              <a:buFont typeface="Arial" panose="020B0604020202020204" pitchFamily="34" charset="0"/>
              <a:buChar char="•"/>
            </a:pPr>
            <a:r>
              <a:rPr lang="en-US" sz="1400" b="0" i="0" dirty="0">
                <a:solidFill>
                  <a:srgbClr val="333333"/>
                </a:solidFill>
                <a:effectLst/>
                <a:latin typeface="+mj-lt"/>
              </a:rPr>
              <a:t> scholarships, awards and distinctions</a:t>
            </a:r>
          </a:p>
          <a:p>
            <a:pPr lvl="1" algn="l"/>
            <a:endParaRPr lang="en-US" sz="1400" b="0" i="0" dirty="0">
              <a:solidFill>
                <a:srgbClr val="333333"/>
              </a:solidFill>
              <a:effectLst/>
              <a:latin typeface="+mj-lt"/>
            </a:endParaRPr>
          </a:p>
          <a:p>
            <a:pPr algn="l">
              <a:buFont typeface="Arial" panose="020B0604020202020204" pitchFamily="34" charset="0"/>
              <a:buChar char="•"/>
            </a:pPr>
            <a:r>
              <a:rPr lang="en-US" sz="1400" b="0" i="0" dirty="0">
                <a:solidFill>
                  <a:srgbClr val="333333"/>
                </a:solidFill>
                <a:effectLst/>
                <a:latin typeface="+mj-lt"/>
              </a:rPr>
              <a:t> academic records (i.e. transcripts)</a:t>
            </a:r>
          </a:p>
          <a:p>
            <a:pPr algn="l"/>
            <a:endParaRPr lang="en-US" sz="1400" b="0" i="0" dirty="0">
              <a:solidFill>
                <a:srgbClr val="333333"/>
              </a:solidFill>
              <a:effectLst/>
              <a:latin typeface="+mj-lt"/>
            </a:endParaRPr>
          </a:p>
          <a:p>
            <a:pPr algn="l">
              <a:buFont typeface="Arial" panose="020B0604020202020204" pitchFamily="34" charset="0"/>
              <a:buChar char="•"/>
            </a:pPr>
            <a:r>
              <a:rPr lang="en-US" sz="1400" b="0" i="0" dirty="0">
                <a:solidFill>
                  <a:srgbClr val="333333"/>
                </a:solidFill>
                <a:effectLst/>
                <a:latin typeface="+mj-lt"/>
              </a:rPr>
              <a:t> professional, academic and extracurricular activities as well as collaborations with supervisors, colleagues, peers, students, and members of the community, such as teaching, mentoring, supervising, etc.</a:t>
            </a:r>
            <a:endParaRPr lang="en-US" sz="1400" dirty="0">
              <a:latin typeface="+mj-lt"/>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
        <p:nvSpPr>
          <p:cNvPr id="6" name="TextBox 5">
            <a:extLst>
              <a:ext uri="{FF2B5EF4-FFF2-40B4-BE49-F238E27FC236}">
                <a16:creationId xmlns:a16="http://schemas.microsoft.com/office/drawing/2014/main" id="{B3E0E5D4-00F0-4906-A0C0-C2125F521B23}"/>
              </a:ext>
            </a:extLst>
          </p:cNvPr>
          <p:cNvSpPr txBox="1"/>
          <p:nvPr/>
        </p:nvSpPr>
        <p:spPr>
          <a:xfrm>
            <a:off x="587826" y="5667173"/>
            <a:ext cx="6838210" cy="369332"/>
          </a:xfrm>
          <a:prstGeom prst="rect">
            <a:avLst/>
          </a:prstGeom>
          <a:noFill/>
        </p:spPr>
        <p:txBody>
          <a:bodyPr wrap="square" rtlCol="0">
            <a:spAutoFit/>
          </a:bodyPr>
          <a:lstStyle/>
          <a:p>
            <a:r>
              <a:rPr lang="en-US" dirty="0"/>
              <a:t>Visit their </a:t>
            </a:r>
            <a:r>
              <a:rPr lang="en-US" dirty="0">
                <a:hlinkClick r:id="rId2"/>
              </a:rPr>
              <a:t>website here </a:t>
            </a:r>
            <a:r>
              <a:rPr lang="en-US" dirty="0"/>
              <a:t>for full description of the selection criteria. </a:t>
            </a:r>
          </a:p>
        </p:txBody>
      </p:sp>
    </p:spTree>
    <p:extLst>
      <p:ext uri="{BB962C8B-B14F-4D97-AF65-F5344CB8AC3E}">
        <p14:creationId xmlns:p14="http://schemas.microsoft.com/office/powerpoint/2010/main" val="95776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2870-D401-46EA-8A45-020EBB9CF3A1}"/>
              </a:ext>
            </a:extLst>
          </p:cNvPr>
          <p:cNvSpPr>
            <a:spLocks noGrp="1"/>
          </p:cNvSpPr>
          <p:nvPr>
            <p:ph type="title"/>
          </p:nvPr>
        </p:nvSpPr>
        <p:spPr/>
        <p:txBody>
          <a:bodyPr/>
          <a:lstStyle/>
          <a:p>
            <a:r>
              <a:rPr lang="en-US" sz="4000" b="1" dirty="0">
                <a:solidFill>
                  <a:srgbClr val="C00000"/>
                </a:solidFill>
              </a:rPr>
              <a:t>Selection Criteria – CGRS Doctoral</a:t>
            </a:r>
            <a:br>
              <a:rPr lang="en-US" sz="4000" b="1" dirty="0">
                <a:solidFill>
                  <a:srgbClr val="C00000"/>
                </a:solidFill>
              </a:rPr>
            </a:br>
            <a:endParaRPr lang="en-US" dirty="0"/>
          </a:p>
        </p:txBody>
      </p:sp>
      <p:graphicFrame>
        <p:nvGraphicFramePr>
          <p:cNvPr id="2" name="Table 6">
            <a:extLst>
              <a:ext uri="{FF2B5EF4-FFF2-40B4-BE49-F238E27FC236}">
                <a16:creationId xmlns:a16="http://schemas.microsoft.com/office/drawing/2014/main" id="{926912E6-C7EE-4E2F-9ADC-BBB982E05C0A}"/>
              </a:ext>
            </a:extLst>
          </p:cNvPr>
          <p:cNvGraphicFramePr>
            <a:graphicFrameLocks noGrp="1"/>
          </p:cNvGraphicFramePr>
          <p:nvPr>
            <p:extLst>
              <p:ext uri="{D42A27DB-BD31-4B8C-83A1-F6EECF244321}">
                <p14:modId xmlns:p14="http://schemas.microsoft.com/office/powerpoint/2010/main" val="2224783220"/>
              </p:ext>
            </p:extLst>
          </p:nvPr>
        </p:nvGraphicFramePr>
        <p:xfrm>
          <a:off x="694087" y="1229805"/>
          <a:ext cx="9826326" cy="4856480"/>
        </p:xfrm>
        <a:graphic>
          <a:graphicData uri="http://schemas.openxmlformats.org/drawingml/2006/table">
            <a:tbl>
              <a:tblPr firstRow="1" bandRow="1">
                <a:tableStyleId>{21E4AEA4-8DFA-4A89-87EB-49C32662AFE0}</a:tableStyleId>
              </a:tblPr>
              <a:tblGrid>
                <a:gridCol w="4913163">
                  <a:extLst>
                    <a:ext uri="{9D8B030D-6E8A-4147-A177-3AD203B41FA5}">
                      <a16:colId xmlns:a16="http://schemas.microsoft.com/office/drawing/2014/main" val="596366555"/>
                    </a:ext>
                  </a:extLst>
                </a:gridCol>
                <a:gridCol w="4913163">
                  <a:extLst>
                    <a:ext uri="{9D8B030D-6E8A-4147-A177-3AD203B41FA5}">
                      <a16:colId xmlns:a16="http://schemas.microsoft.com/office/drawing/2014/main" val="23602482"/>
                    </a:ext>
                  </a:extLst>
                </a:gridCol>
              </a:tblGrid>
              <a:tr h="370840">
                <a:tc>
                  <a:txBody>
                    <a:bodyPr/>
                    <a:lstStyle/>
                    <a:p>
                      <a:r>
                        <a:rPr lang="en-US" dirty="0"/>
                        <a:t>Research Potential 50%</a:t>
                      </a:r>
                    </a:p>
                  </a:txBody>
                  <a:tcPr/>
                </a:tc>
                <a:tc>
                  <a:txBody>
                    <a:bodyPr/>
                    <a:lstStyle/>
                    <a:p>
                      <a:r>
                        <a:rPr lang="en-US" dirty="0"/>
                        <a:t>Relevant Experience + Achievements 50%</a:t>
                      </a:r>
                    </a:p>
                    <a:p>
                      <a:r>
                        <a:rPr lang="en-US" dirty="0"/>
                        <a:t>(within and beyond academia)</a:t>
                      </a:r>
                    </a:p>
                  </a:txBody>
                  <a:tcPr/>
                </a:tc>
                <a:extLst>
                  <a:ext uri="{0D108BD9-81ED-4DB2-BD59-A6C34878D82A}">
                    <a16:rowId xmlns:a16="http://schemas.microsoft.com/office/drawing/2014/main" val="1159230169"/>
                  </a:ext>
                </a:extLst>
              </a:tr>
              <a:tr h="370840">
                <a:tc>
                  <a:txBody>
                    <a:bodyPr/>
                    <a:lstStyle/>
                    <a:p>
                      <a:r>
                        <a:rPr lang="en-US" sz="1800" b="0" i="0" kern="1200" dirty="0">
                          <a:solidFill>
                            <a:schemeClr val="dk1"/>
                          </a:solidFill>
                          <a:effectLst/>
                          <a:latin typeface="+mn-lt"/>
                          <a:ea typeface="+mn-ea"/>
                          <a:cs typeface="+mn-cs"/>
                        </a:rPr>
                        <a:t>quality of research proposal</a:t>
                      </a:r>
                      <a:endParaRPr lang="en-US" dirty="0"/>
                    </a:p>
                  </a:txBody>
                  <a:tcPr/>
                </a:tc>
                <a:tc>
                  <a:txBody>
                    <a:bodyPr/>
                    <a:lstStyle/>
                    <a:p>
                      <a:r>
                        <a:rPr lang="en-US" sz="1800" b="0" i="0" kern="1200" dirty="0">
                          <a:solidFill>
                            <a:schemeClr val="dk1"/>
                          </a:solidFill>
                          <a:effectLst/>
                          <a:latin typeface="+mn-lt"/>
                          <a:ea typeface="+mn-ea"/>
                          <a:cs typeface="+mn-cs"/>
                        </a:rPr>
                        <a:t>relevant training</a:t>
                      </a:r>
                      <a:endParaRPr lang="en-US" dirty="0"/>
                    </a:p>
                  </a:txBody>
                  <a:tcPr/>
                </a:tc>
                <a:extLst>
                  <a:ext uri="{0D108BD9-81ED-4DB2-BD59-A6C34878D82A}">
                    <a16:rowId xmlns:a16="http://schemas.microsoft.com/office/drawing/2014/main" val="2352394555"/>
                  </a:ext>
                </a:extLst>
              </a:tr>
              <a:tr h="370840">
                <a:tc>
                  <a:txBody>
                    <a:bodyPr/>
                    <a:lstStyle/>
                    <a:p>
                      <a:r>
                        <a:rPr lang="en-US" sz="1800" b="0" i="0" kern="1200" dirty="0">
                          <a:solidFill>
                            <a:schemeClr val="dk1"/>
                          </a:solidFill>
                          <a:effectLst/>
                          <a:latin typeface="+mn-lt"/>
                          <a:ea typeface="+mn-ea"/>
                          <a:cs typeface="+mn-cs"/>
                        </a:rPr>
                        <a:t>potential to carry out proposed research</a:t>
                      </a:r>
                      <a:endParaRPr lang="en-US" dirty="0"/>
                    </a:p>
                  </a:txBody>
                  <a:tcPr/>
                </a:tc>
                <a:tc>
                  <a:txBody>
                    <a:bodyPr/>
                    <a:lstStyle/>
                    <a:p>
                      <a:r>
                        <a:rPr lang="en-US" sz="1800" b="0" i="0" kern="1200" dirty="0">
                          <a:solidFill>
                            <a:schemeClr val="dk1"/>
                          </a:solidFill>
                          <a:effectLst/>
                          <a:latin typeface="+mn-lt"/>
                          <a:ea typeface="+mn-ea"/>
                          <a:cs typeface="+mn-cs"/>
                        </a:rPr>
                        <a:t>scholarships, awards and distinctions </a:t>
                      </a:r>
                      <a:endParaRPr lang="en-US" dirty="0"/>
                    </a:p>
                  </a:txBody>
                  <a:tcPr/>
                </a:tc>
                <a:extLst>
                  <a:ext uri="{0D108BD9-81ED-4DB2-BD59-A6C34878D82A}">
                    <a16:rowId xmlns:a16="http://schemas.microsoft.com/office/drawing/2014/main" val="3303223978"/>
                  </a:ext>
                </a:extLst>
              </a:tr>
              <a:tr h="370840">
                <a:tc>
                  <a:txBody>
                    <a:bodyPr/>
                    <a:lstStyle/>
                    <a:p>
                      <a:r>
                        <a:rPr lang="en-US" sz="1800" b="0" i="0" kern="1200" dirty="0">
                          <a:solidFill>
                            <a:schemeClr val="dk1"/>
                          </a:solidFill>
                          <a:effectLst/>
                          <a:latin typeface="+mn-lt"/>
                          <a:ea typeface="+mn-ea"/>
                          <a:cs typeface="+mn-cs"/>
                        </a:rPr>
                        <a:t>quality of contributions and extent to which they advance the field of research</a:t>
                      </a:r>
                      <a:endParaRPr lang="en-US" dirty="0"/>
                    </a:p>
                  </a:txBody>
                  <a:tcPr/>
                </a:tc>
                <a:tc>
                  <a:txBody>
                    <a:bodyPr/>
                    <a:lstStyle/>
                    <a:p>
                      <a:r>
                        <a:rPr lang="en-US" sz="1800" b="0" i="0" kern="1200" dirty="0">
                          <a:solidFill>
                            <a:schemeClr val="dk1"/>
                          </a:solidFill>
                          <a:effectLst/>
                          <a:latin typeface="+mn-lt"/>
                          <a:ea typeface="+mn-ea"/>
                          <a:cs typeface="+mn-cs"/>
                        </a:rPr>
                        <a:t>academic record (transcripts, duration of studies, course load, relative standings)</a:t>
                      </a:r>
                      <a:endParaRPr lang="en-US" dirty="0"/>
                    </a:p>
                  </a:txBody>
                  <a:tcPr/>
                </a:tc>
                <a:extLst>
                  <a:ext uri="{0D108BD9-81ED-4DB2-BD59-A6C34878D82A}">
                    <a16:rowId xmlns:a16="http://schemas.microsoft.com/office/drawing/2014/main" val="333319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demonstration of sound judgment and ability to think critically</a:t>
                      </a:r>
                    </a:p>
                  </a:txBody>
                  <a:tcPr/>
                </a:tc>
                <a:tc>
                  <a:txBody>
                    <a:bodyPr/>
                    <a:lstStyle/>
                    <a:p>
                      <a:r>
                        <a:rPr lang="en-US" sz="1800" b="0" i="0" kern="1200" dirty="0">
                          <a:solidFill>
                            <a:schemeClr val="dk1"/>
                          </a:solidFill>
                          <a:effectLst/>
                          <a:latin typeface="+mn-lt"/>
                          <a:ea typeface="+mn-ea"/>
                          <a:cs typeface="+mn-cs"/>
                        </a:rPr>
                        <a:t>professional, academic, and extracurricular activities, as well as collaborations within and outside of academia</a:t>
                      </a:r>
                      <a:endParaRPr lang="en-US" dirty="0"/>
                    </a:p>
                  </a:txBody>
                  <a:tcPr/>
                </a:tc>
                <a:extLst>
                  <a:ext uri="{0D108BD9-81ED-4DB2-BD59-A6C34878D82A}">
                    <a16:rowId xmlns:a16="http://schemas.microsoft.com/office/drawing/2014/main" val="3777263089"/>
                  </a:ext>
                </a:extLst>
              </a:tr>
              <a:tr h="370840">
                <a:tc>
                  <a:txBody>
                    <a:bodyPr/>
                    <a:lstStyle/>
                    <a:p>
                      <a:r>
                        <a:rPr lang="en-US" sz="1800" b="0" i="0" kern="1200" dirty="0">
                          <a:solidFill>
                            <a:schemeClr val="dk1"/>
                          </a:solidFill>
                          <a:effectLst/>
                          <a:latin typeface="+mn-lt"/>
                          <a:ea typeface="+mn-ea"/>
                          <a:cs typeface="+mn-cs"/>
                        </a:rPr>
                        <a:t>demonstration of responsible and ethical research conduct</a:t>
                      </a:r>
                      <a:endParaRPr lang="en-US" dirty="0"/>
                    </a:p>
                  </a:txBody>
                  <a:tcPr/>
                </a:tc>
                <a:tc>
                  <a:txBody>
                    <a:bodyPr/>
                    <a:lstStyle/>
                    <a:p>
                      <a:endParaRPr lang="en-US" dirty="0"/>
                    </a:p>
                  </a:txBody>
                  <a:tcPr/>
                </a:tc>
                <a:extLst>
                  <a:ext uri="{0D108BD9-81ED-4DB2-BD59-A6C34878D82A}">
                    <a16:rowId xmlns:a16="http://schemas.microsoft.com/office/drawing/2014/main" val="2878244108"/>
                  </a:ext>
                </a:extLst>
              </a:tr>
              <a:tr h="370840">
                <a:tc>
                  <a:txBody>
                    <a:bodyPr/>
                    <a:lstStyle/>
                    <a:p>
                      <a:r>
                        <a:rPr lang="en-US" sz="1800" b="0" i="0" kern="1200" dirty="0">
                          <a:solidFill>
                            <a:schemeClr val="dk1"/>
                          </a:solidFill>
                          <a:effectLst/>
                          <a:latin typeface="+mn-lt"/>
                          <a:ea typeface="+mn-ea"/>
                          <a:cs typeface="+mn-cs"/>
                        </a:rPr>
                        <a:t>demonstration of originality, initiative, autonomy, relevant community involvement</a:t>
                      </a:r>
                      <a:endParaRPr lang="en-US" dirty="0"/>
                    </a:p>
                  </a:txBody>
                  <a:tcPr/>
                </a:tc>
                <a:tc>
                  <a:txBody>
                    <a:bodyPr/>
                    <a:lstStyle/>
                    <a:p>
                      <a:endParaRPr lang="en-US" dirty="0"/>
                    </a:p>
                  </a:txBody>
                  <a:tcPr/>
                </a:tc>
                <a:extLst>
                  <a:ext uri="{0D108BD9-81ED-4DB2-BD59-A6C34878D82A}">
                    <a16:rowId xmlns:a16="http://schemas.microsoft.com/office/drawing/2014/main" val="1072811364"/>
                  </a:ext>
                </a:extLst>
              </a:tr>
              <a:tr h="370840">
                <a:tc>
                  <a:txBody>
                    <a:bodyPr/>
                    <a:lstStyle/>
                    <a:p>
                      <a:r>
                        <a:rPr lang="en-US" sz="1800" b="0" i="0" kern="1200" dirty="0">
                          <a:solidFill>
                            <a:schemeClr val="dk1"/>
                          </a:solidFill>
                          <a:effectLst/>
                          <a:latin typeface="+mn-lt"/>
                          <a:ea typeface="+mn-ea"/>
                          <a:cs typeface="+mn-cs"/>
                        </a:rPr>
                        <a:t>ability to communicate theoretical, technical and/or scientific concepts clearly</a:t>
                      </a:r>
                      <a:endParaRPr lang="en-US" dirty="0"/>
                    </a:p>
                  </a:txBody>
                  <a:tcPr/>
                </a:tc>
                <a:tc>
                  <a:txBody>
                    <a:bodyPr/>
                    <a:lstStyle/>
                    <a:p>
                      <a:endParaRPr lang="en-US" dirty="0"/>
                    </a:p>
                  </a:txBody>
                  <a:tcPr/>
                </a:tc>
                <a:extLst>
                  <a:ext uri="{0D108BD9-81ED-4DB2-BD59-A6C34878D82A}">
                    <a16:rowId xmlns:a16="http://schemas.microsoft.com/office/drawing/2014/main" val="1766310367"/>
                  </a:ext>
                </a:extLst>
              </a:tr>
            </a:tbl>
          </a:graphicData>
        </a:graphic>
      </p:graphicFrame>
    </p:spTree>
    <p:extLst>
      <p:ext uri="{BB962C8B-B14F-4D97-AF65-F5344CB8AC3E}">
        <p14:creationId xmlns:p14="http://schemas.microsoft.com/office/powerpoint/2010/main" val="101070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F7A784-FC04-45E1-A2D3-47B4DE653DD3}"/>
              </a:ext>
            </a:extLst>
          </p:cNvPr>
          <p:cNvSpPr>
            <a:spLocks noGrp="1"/>
          </p:cNvSpPr>
          <p:nvPr>
            <p:ph idx="1"/>
          </p:nvPr>
        </p:nvSpPr>
        <p:spPr/>
        <p:txBody>
          <a:bodyPr/>
          <a:lstStyle/>
          <a:p>
            <a:pPr marL="0" indent="0">
              <a:buNone/>
            </a:pPr>
            <a:r>
              <a:rPr lang="en-CA" sz="1600" b="1" dirty="0">
                <a:latin typeface="Calibri" panose="020F0502020204030204" pitchFamily="34" charset="0"/>
                <a:cs typeface="Calibri" panose="020F0502020204030204" pitchFamily="34" charset="0"/>
              </a:rPr>
              <a:t>CGRS – Master’s: </a:t>
            </a:r>
            <a:r>
              <a:rPr lang="en-US" sz="1600" dirty="0">
                <a:solidFill>
                  <a:srgbClr val="000000"/>
                </a:solidFill>
                <a:latin typeface="Calibri" panose="020F0502020204030204" pitchFamily="34" charset="0"/>
                <a:cs typeface="Calibri" panose="020F0502020204030204" pitchFamily="34" charset="0"/>
              </a:rPr>
              <a:t>2</a:t>
            </a:r>
            <a:r>
              <a:rPr lang="en-US" sz="1600" b="0" i="0" dirty="0">
                <a:solidFill>
                  <a:srgbClr val="000000"/>
                </a:solidFill>
                <a:effectLst/>
                <a:latin typeface="Calibri" panose="020F0502020204030204" pitchFamily="34" charset="0"/>
                <a:cs typeface="Calibri" panose="020F0502020204030204" pitchFamily="34" charset="0"/>
              </a:rPr>
              <a:t> reference assessments</a:t>
            </a:r>
            <a:endParaRPr lang="en-CA" sz="1600" b="1" dirty="0">
              <a:latin typeface="Calibri" panose="020F0502020204030204" pitchFamily="34" charset="0"/>
              <a:cs typeface="Calibri" panose="020F0502020204030204" pitchFamily="34" charset="0"/>
            </a:endParaRPr>
          </a:p>
          <a:p>
            <a:pPr marL="0" indent="0">
              <a:buNone/>
            </a:pPr>
            <a:r>
              <a:rPr lang="en-CA" sz="1600" b="1" dirty="0">
                <a:latin typeface="Calibri" panose="020F0502020204030204" pitchFamily="34" charset="0"/>
                <a:cs typeface="Calibri" panose="020F0502020204030204" pitchFamily="34" charset="0"/>
              </a:rPr>
              <a:t>CGRS - Doctoral: </a:t>
            </a:r>
            <a:r>
              <a:rPr lang="en-CA" sz="1600" dirty="0">
                <a:latin typeface="Calibri" panose="020F0502020204030204" pitchFamily="34" charset="0"/>
                <a:cs typeface="Calibri" panose="020F0502020204030204" pitchFamily="34" charset="0"/>
              </a:rPr>
              <a:t>2 references (CIHR calls them </a:t>
            </a:r>
            <a:r>
              <a:rPr lang="en-CA" sz="1600" i="1" dirty="0">
                <a:latin typeface="Calibri" panose="020F0502020204030204" pitchFamily="34" charset="0"/>
                <a:cs typeface="Calibri" panose="020F0502020204030204" pitchFamily="34" charset="0"/>
              </a:rPr>
              <a:t>sponsors</a:t>
            </a:r>
            <a:r>
              <a:rPr lang="en-CA" sz="1600" dirty="0">
                <a:latin typeface="Calibri" panose="020F0502020204030204" pitchFamily="34" charset="0"/>
                <a:cs typeface="Calibri" panose="020F0502020204030204" pitchFamily="34" charset="0"/>
              </a:rPr>
              <a:t> and SSHRC calls them </a:t>
            </a:r>
            <a:r>
              <a:rPr lang="en-CA" sz="1600" i="1" dirty="0">
                <a:latin typeface="Calibri" panose="020F0502020204030204" pitchFamily="34" charset="0"/>
                <a:cs typeface="Calibri" panose="020F0502020204030204" pitchFamily="34" charset="0"/>
              </a:rPr>
              <a:t>letters of appraisal</a:t>
            </a:r>
            <a:r>
              <a:rPr lang="en-CA" sz="16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CA" sz="1600" dirty="0">
                <a:latin typeface="Calibri" panose="020F0502020204030204" pitchFamily="34" charset="0"/>
                <a:cs typeface="Calibri" panose="020F0502020204030204" pitchFamily="34" charset="0"/>
              </a:rPr>
              <a:t>One referee should be very familiar with your research and abilities (e.g., current or previous research supervisor) and the other should be sufficiently familiar with your research and abilities to provide meaningful commentary.</a:t>
            </a:r>
          </a:p>
          <a:p>
            <a:pPr marL="742950" lvl="1" indent="-285750">
              <a:buFont typeface="Arial" panose="020B0604020202020204" pitchFamily="34" charset="0"/>
              <a:buChar char="•"/>
            </a:pPr>
            <a:r>
              <a:rPr lang="en-CA" sz="1600" dirty="0">
                <a:latin typeface="Calibri" panose="020F0502020204030204" pitchFamily="34" charset="0"/>
                <a:cs typeface="Calibri" panose="020F0502020204030204" pitchFamily="34" charset="0"/>
              </a:rPr>
              <a:t>Enter your strongest referee first in the system.</a:t>
            </a:r>
          </a:p>
          <a:p>
            <a:pPr marL="742950" lvl="1" indent="-285750">
              <a:buFont typeface="Arial" panose="020B0604020202020204" pitchFamily="34" charset="0"/>
              <a:buChar char="•"/>
            </a:pPr>
            <a:r>
              <a:rPr lang="en-CA" sz="1600" dirty="0">
                <a:latin typeface="Calibri" panose="020F0502020204030204" pitchFamily="34" charset="0"/>
                <a:cs typeface="Calibri" panose="020F0502020204030204" pitchFamily="34" charset="0"/>
              </a:rPr>
              <a:t>They should provide concrete examples of your experiences that align with the evaluation criteria.</a:t>
            </a:r>
          </a:p>
          <a:p>
            <a:pPr marL="742950" lvl="1" indent="-285750">
              <a:buFont typeface="Arial" panose="020B0604020202020204" pitchFamily="34" charset="0"/>
              <a:buChar char="•"/>
            </a:pPr>
            <a:r>
              <a:rPr lang="en-CA" sz="1600" dirty="0">
                <a:latin typeface="Calibri" panose="020F0502020204030204" pitchFamily="34" charset="0"/>
                <a:cs typeface="Calibri" panose="020F0502020204030204" pitchFamily="34" charset="0"/>
              </a:rPr>
              <a:t>If your past supervisor is unable to provide you with a report on the applicant, you may use the “Special Circumstance” section to provide an explanation, depending on the competition.</a:t>
            </a:r>
          </a:p>
          <a:p>
            <a:pPr marL="285750" indent="-285750">
              <a:buFont typeface="Arial" panose="020B0604020202020204" pitchFamily="34" charset="0"/>
              <a:buChar char="•"/>
            </a:pPr>
            <a:r>
              <a:rPr lang="en-CA" sz="1600" dirty="0">
                <a:latin typeface="Calibri" panose="020F0502020204030204" pitchFamily="34" charset="0"/>
                <a:cs typeface="Calibri" panose="020F0502020204030204" pitchFamily="34" charset="0"/>
              </a:rPr>
              <a:t>Applicants will not be able to submit their application without letters – inform your referees to complete their reference letters before the competition deadline. </a:t>
            </a:r>
          </a:p>
          <a:p>
            <a:pPr marL="0" indent="0">
              <a:buNone/>
            </a:pPr>
            <a:endParaRPr lang="en-US" sz="1200" dirty="0">
              <a:solidFill>
                <a:srgbClr val="000000"/>
              </a:solidFill>
              <a:latin typeface="Untitled Regular"/>
              <a:cs typeface="Calibri" panose="020F0502020204030204" pitchFamily="34" charset="0"/>
            </a:endParaRPr>
          </a:p>
          <a:p>
            <a:pPr marL="0" indent="0">
              <a:buNone/>
            </a:pPr>
            <a:endParaRPr lang="en-CA" sz="1600" b="0" i="0" dirty="0">
              <a:solidFill>
                <a:srgbClr val="000000"/>
              </a:solidFill>
              <a:effectLst/>
              <a:latin typeface="Calibri" panose="020F0502020204030204" pitchFamily="34" charset="0"/>
              <a:cs typeface="Calibri" panose="020F0502020204030204" pitchFamily="34" charset="0"/>
            </a:endParaRPr>
          </a:p>
          <a:p>
            <a:pPr marL="0" indent="0">
              <a:buNone/>
            </a:pPr>
            <a:endParaRPr lang="en-CA" sz="16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3FB3D51B-BC3C-455F-B4A1-677618E493A1}"/>
              </a:ext>
            </a:extLst>
          </p:cNvPr>
          <p:cNvSpPr>
            <a:spLocks noGrp="1"/>
          </p:cNvSpPr>
          <p:nvPr>
            <p:ph type="title"/>
          </p:nvPr>
        </p:nvSpPr>
        <p:spPr/>
        <p:txBody>
          <a:bodyPr/>
          <a:lstStyle/>
          <a:p>
            <a:r>
              <a:rPr lang="en-US" dirty="0"/>
              <a:t>Referees</a:t>
            </a:r>
          </a:p>
        </p:txBody>
      </p:sp>
    </p:spTree>
    <p:extLst>
      <p:ext uri="{BB962C8B-B14F-4D97-AF65-F5344CB8AC3E}">
        <p14:creationId xmlns:p14="http://schemas.microsoft.com/office/powerpoint/2010/main" val="130143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E2870-D401-46EA-8A45-020EBB9CF3A1}"/>
              </a:ext>
            </a:extLst>
          </p:cNvPr>
          <p:cNvSpPr>
            <a:spLocks noGrp="1"/>
          </p:cNvSpPr>
          <p:nvPr>
            <p:ph type="title"/>
          </p:nvPr>
        </p:nvSpPr>
        <p:spPr/>
        <p:txBody>
          <a:bodyPr/>
          <a:lstStyle/>
          <a:p>
            <a:r>
              <a:rPr lang="en-US" sz="4000" b="1" dirty="0">
                <a:solidFill>
                  <a:srgbClr val="C00000"/>
                </a:solidFill>
              </a:rPr>
              <a:t>Transcripts</a:t>
            </a:r>
            <a:endParaRPr lang="en-US" dirty="0"/>
          </a:p>
        </p:txBody>
      </p:sp>
      <p:sp>
        <p:nvSpPr>
          <p:cNvPr id="7" name="TextBox 6">
            <a:extLst>
              <a:ext uri="{FF2B5EF4-FFF2-40B4-BE49-F238E27FC236}">
                <a16:creationId xmlns:a16="http://schemas.microsoft.com/office/drawing/2014/main" id="{09601F57-6F5A-4B7E-AA08-FBEA594F75EC}"/>
              </a:ext>
            </a:extLst>
          </p:cNvPr>
          <p:cNvSpPr txBox="1"/>
          <p:nvPr/>
        </p:nvSpPr>
        <p:spPr>
          <a:xfrm>
            <a:off x="587826" y="1119673"/>
            <a:ext cx="10772901" cy="5652830"/>
          </a:xfrm>
          <a:prstGeom prst="rect">
            <a:avLst/>
          </a:prstGeom>
          <a:noFill/>
          <a:ln>
            <a:noFill/>
          </a:ln>
        </p:spPr>
        <p:txBody>
          <a:bodyPr wrap="square" rtlCol="0">
            <a:spAutoFit/>
          </a:bodyPr>
          <a:lstStyle/>
          <a:p>
            <a:pPr marL="285750" indent="-285750">
              <a:buFont typeface="Arial" panose="020B0604020202020204" pitchFamily="34" charset="0"/>
              <a:buChar char="•"/>
            </a:pPr>
            <a:endParaRPr lang="en-US" sz="1400" dirty="0"/>
          </a:p>
          <a:p>
            <a:pPr marL="0" indent="0">
              <a:buNone/>
            </a:pPr>
            <a:r>
              <a:rPr lang="en-CA" sz="1600" dirty="0">
                <a:latin typeface="Calibri" panose="020F0502020204030204" pitchFamily="34" charset="0"/>
                <a:cs typeface="Calibri" panose="020F0502020204030204" pitchFamily="34" charset="0"/>
              </a:rPr>
              <a:t>Order official transcripts early – you will need to scan and upload them into 1 PDF</a:t>
            </a:r>
            <a:r>
              <a:rPr lang="en-US" sz="1600" dirty="0">
                <a:latin typeface="Calibri" panose="020F0502020204030204" pitchFamily="34" charset="0"/>
                <a:cs typeface="Calibri" panose="020F0502020204030204" pitchFamily="34" charset="0"/>
              </a:rPr>
              <a:t>. </a:t>
            </a:r>
          </a:p>
          <a:p>
            <a:pPr marL="0" indent="0">
              <a:buNone/>
            </a:pPr>
            <a:r>
              <a:rPr lang="en-US" sz="1600" dirty="0">
                <a:latin typeface="Calibri" panose="020F0502020204030204" pitchFamily="34" charset="0"/>
                <a:cs typeface="Calibri" panose="020F0502020204030204" pitchFamily="34" charset="0"/>
              </a:rPr>
              <a:t>Our office can help combine the transcripts into 1 PDF file. </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SFU Official Transcripts </a:t>
            </a:r>
            <a:r>
              <a:rPr lang="en-US" sz="1600" dirty="0">
                <a:latin typeface="Calibri" panose="020F0502020204030204" pitchFamily="34" charset="0"/>
                <a:cs typeface="Calibri" panose="020F0502020204030204" pitchFamily="34" charset="0"/>
              </a:rPr>
              <a:t>– order them early so that there’s enough time for our office to print them. You can order and put the information below so that our office can print, scan, and send it to you.</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SFU Graduate Studies</a:t>
            </a:r>
          </a:p>
          <a:p>
            <a:pPr marL="0" indent="0">
              <a:buNone/>
            </a:pPr>
            <a:r>
              <a:rPr lang="en-US" sz="1600" dirty="0">
                <a:latin typeface="Calibri" panose="020F0502020204030204" pitchFamily="34" charset="0"/>
                <a:cs typeface="Calibri" panose="020F0502020204030204" pitchFamily="34" charset="0"/>
              </a:rPr>
              <a:t>ATTN: Graduate Scholarships</a:t>
            </a:r>
          </a:p>
          <a:p>
            <a:pPr marL="0" indent="0">
              <a:buNone/>
            </a:pPr>
            <a:r>
              <a:rPr lang="en-US" sz="1600" dirty="0">
                <a:latin typeface="Calibri" panose="020F0502020204030204" pitchFamily="34" charset="0"/>
                <a:cs typeface="Calibri" panose="020F0502020204030204" pitchFamily="34" charset="0"/>
              </a:rPr>
              <a:t>1100 Maggie Benston Centre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Simon Fraser University</a:t>
            </a:r>
          </a:p>
          <a:p>
            <a:pPr marL="0" indent="0">
              <a:buNone/>
            </a:pPr>
            <a:r>
              <a:rPr lang="en-US" sz="1600" dirty="0">
                <a:latin typeface="Calibri" panose="020F0502020204030204" pitchFamily="34" charset="0"/>
                <a:cs typeface="Calibri" panose="020F0502020204030204" pitchFamily="34" charset="0"/>
              </a:rPr>
              <a:t>8888 University Drive</a:t>
            </a:r>
          </a:p>
          <a:p>
            <a:pPr marL="0" indent="0">
              <a:buNone/>
            </a:pPr>
            <a:r>
              <a:rPr lang="en-US" sz="1600" dirty="0">
                <a:latin typeface="Calibri" panose="020F0502020204030204" pitchFamily="34" charset="0"/>
                <a:cs typeface="Calibri" panose="020F0502020204030204" pitchFamily="34" charset="0"/>
              </a:rPr>
              <a:t>Burnaby, BC, V5A 1S6</a:t>
            </a:r>
          </a:p>
          <a:p>
            <a:pPr marL="0" indent="0">
              <a:buNone/>
            </a:pPr>
            <a:r>
              <a:rPr lang="en-US" sz="1600" dirty="0">
                <a:latin typeface="Calibri" panose="020F0502020204030204" pitchFamily="34" charset="0"/>
                <a:cs typeface="Calibri" panose="020F0502020204030204" pitchFamily="34" charset="0"/>
              </a:rPr>
              <a:t>Canada</a:t>
            </a: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Although the Tri-Agency has been flexible regarding official vs. non-official transcripts over the past few years due to COVID, all transcripts will still need to be verified by our office to make sure that they are acceptable by the Tri-Agency. </a:t>
            </a: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International transcript equivalencies</a:t>
            </a:r>
          </a:p>
          <a:p>
            <a:pPr marL="0" indent="0">
              <a:buNone/>
            </a:pPr>
            <a:r>
              <a:rPr lang="en-US" sz="1600" dirty="0">
                <a:latin typeface="Calibri" panose="020F0502020204030204" pitchFamily="34" charset="0"/>
                <a:cs typeface="Calibri" panose="020F0502020204030204" pitchFamily="34" charset="0"/>
              </a:rPr>
              <a:t>Transcripts must be presented in one of Canada's two official languages (English or French) or include a certified translation. </a:t>
            </a:r>
          </a:p>
          <a:p>
            <a:endParaRPr lang="en-US" sz="1400" dirty="0"/>
          </a:p>
          <a:p>
            <a:endParaRPr lang="en-US" sz="1400" dirty="0"/>
          </a:p>
          <a:p>
            <a:pPr>
              <a:spcBef>
                <a:spcPts val="400"/>
              </a:spcBef>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21164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6234B-BB3B-46F4-BA06-780985CE1DA3}"/>
              </a:ext>
            </a:extLst>
          </p:cNvPr>
          <p:cNvSpPr>
            <a:spLocks noGrp="1"/>
          </p:cNvSpPr>
          <p:nvPr>
            <p:ph idx="1"/>
          </p:nvPr>
        </p:nvSpPr>
        <p:spPr/>
        <p:txBody>
          <a:bodyPr/>
          <a:lstStyle/>
          <a:p>
            <a:pPr marL="285750" indent="-285750">
              <a:buFont typeface="Arial" panose="020B0604020202020204" pitchFamily="34" charset="0"/>
              <a:buChar char="•"/>
            </a:pPr>
            <a:r>
              <a:rPr lang="en-US" sz="2000" dirty="0"/>
              <a:t>NOT giving your referees concrete examples for them to write about.</a:t>
            </a:r>
          </a:p>
          <a:p>
            <a:pPr marL="285750" indent="-285750">
              <a:buFont typeface="Arial" panose="020B0604020202020204" pitchFamily="34" charset="0"/>
              <a:buChar char="•"/>
            </a:pPr>
            <a:r>
              <a:rPr lang="en-US" sz="2000" dirty="0"/>
              <a:t>NOT following presentation standards, page limits or attachment sizes (system gives error messages and prevents uploads).</a:t>
            </a:r>
          </a:p>
          <a:p>
            <a:pPr marL="285750" indent="-285750">
              <a:buFont typeface="Arial" panose="020B0604020202020204" pitchFamily="34" charset="0"/>
              <a:buChar char="•"/>
            </a:pPr>
            <a:r>
              <a:rPr lang="en-US" sz="2000" dirty="0"/>
              <a:t>NOT defining acronyms or using too much jargon. Don’t be too technical - the proposal needs to be written in a lay person language. </a:t>
            </a:r>
          </a:p>
          <a:p>
            <a:pPr marL="285750" indent="-285750">
              <a:buFont typeface="Arial" panose="020B0604020202020204" pitchFamily="34" charset="0"/>
              <a:buChar char="•"/>
            </a:pPr>
            <a:r>
              <a:rPr lang="en-US" sz="2000" dirty="0"/>
              <a:t>NOT writing about methods/methodology. </a:t>
            </a:r>
          </a:p>
          <a:p>
            <a:pPr marL="285750" indent="-285750">
              <a:buFont typeface="Arial" panose="020B0604020202020204" pitchFamily="34" charset="0"/>
              <a:buChar char="•"/>
            </a:pPr>
            <a:r>
              <a:rPr lang="en-US" sz="2000" dirty="0"/>
              <a:t>NOT reading instructions, not seeking answers to eligibility concerns (gradawards@sfu.ca)</a:t>
            </a:r>
          </a:p>
          <a:p>
            <a:pPr marL="285750" indent="-285750">
              <a:buFont typeface="Arial" panose="020B0604020202020204" pitchFamily="34" charset="0"/>
              <a:buChar char="•"/>
            </a:pPr>
            <a:r>
              <a:rPr lang="en-US" sz="2000" dirty="0"/>
              <a:t>NOT taking advantage of SFU Resources here to help: </a:t>
            </a:r>
          </a:p>
          <a:p>
            <a:pPr marL="971550" lvl="3" indent="-285750">
              <a:buFont typeface="Arial" panose="020B0604020202020204" pitchFamily="34" charset="0"/>
              <a:buChar char="•"/>
            </a:pPr>
            <a:r>
              <a:rPr lang="en-US" sz="2000" dirty="0"/>
              <a:t>Graduate Studies </a:t>
            </a:r>
            <a:r>
              <a:rPr lang="en-US" sz="2000" b="1" dirty="0">
                <a:hlinkClick r:id="rId2"/>
              </a:rPr>
              <a:t>Document Library </a:t>
            </a:r>
            <a:r>
              <a:rPr lang="en-US" sz="2000" dirty="0"/>
              <a:t>has examples of applications </a:t>
            </a:r>
          </a:p>
          <a:p>
            <a:pPr marL="971550" lvl="3" indent="-285750">
              <a:buFont typeface="Arial" panose="020B0604020202020204" pitchFamily="34" charset="0"/>
              <a:buChar char="•"/>
            </a:pPr>
            <a:r>
              <a:rPr lang="en-US" sz="2000" dirty="0"/>
              <a:t>SFU Library has </a:t>
            </a:r>
            <a:r>
              <a:rPr lang="en-US" sz="2000" b="1" dirty="0">
                <a:hlinkClick r:id="rId3"/>
              </a:rPr>
              <a:t>Writing Services</a:t>
            </a:r>
            <a:r>
              <a:rPr lang="en-US" sz="2000" dirty="0"/>
              <a:t>, including Read Ahead and Writing Consultations.</a:t>
            </a:r>
          </a:p>
          <a:p>
            <a:endParaRPr lang="en-US" sz="1400" dirty="0"/>
          </a:p>
          <a:p>
            <a:pPr>
              <a:spcBef>
                <a:spcPts val="400"/>
              </a:spcBef>
            </a:pPr>
            <a:endParaRPr lang="en-US" sz="1200" dirty="0">
              <a:solidFill>
                <a:schemeClr val="tx1">
                  <a:lumMod val="65000"/>
                  <a:lumOff val="35000"/>
                </a:schemeClr>
              </a:solidFill>
            </a:endParaRPr>
          </a:p>
          <a:p>
            <a:endParaRPr lang="en-US" dirty="0"/>
          </a:p>
        </p:txBody>
      </p:sp>
      <p:sp>
        <p:nvSpPr>
          <p:cNvPr id="3" name="Title 2">
            <a:extLst>
              <a:ext uri="{FF2B5EF4-FFF2-40B4-BE49-F238E27FC236}">
                <a16:creationId xmlns:a16="http://schemas.microsoft.com/office/drawing/2014/main" id="{BE8A63D0-6767-4F49-A021-83BF80A90380}"/>
              </a:ext>
            </a:extLst>
          </p:cNvPr>
          <p:cNvSpPr>
            <a:spLocks noGrp="1"/>
          </p:cNvSpPr>
          <p:nvPr>
            <p:ph type="title"/>
          </p:nvPr>
        </p:nvSpPr>
        <p:spPr/>
        <p:txBody>
          <a:bodyPr/>
          <a:lstStyle/>
          <a:p>
            <a:r>
              <a:rPr lang="en-US" dirty="0"/>
              <a:t>Avoid these common mistakes:</a:t>
            </a:r>
          </a:p>
        </p:txBody>
      </p:sp>
    </p:spTree>
    <p:extLst>
      <p:ext uri="{BB962C8B-B14F-4D97-AF65-F5344CB8AC3E}">
        <p14:creationId xmlns:p14="http://schemas.microsoft.com/office/powerpoint/2010/main" val="49556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E17D3-81EC-2187-7197-69A786B1214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54F1383-1118-FE3E-FE87-65ED7F5DFDB0}"/>
              </a:ext>
            </a:extLst>
          </p:cNvPr>
          <p:cNvPicPr>
            <a:picLocks noGrp="1" noChangeAspect="1"/>
          </p:cNvPicPr>
          <p:nvPr>
            <p:ph type="pic" sz="quarter" idx="13"/>
          </p:nvPr>
        </p:nvPicPr>
        <p:blipFill>
          <a:blip r:embed="rId3"/>
          <a:srcRect t="7742" b="7742"/>
          <a:stretch/>
        </p:blipFill>
        <p:spPr>
          <a:xfrm>
            <a:off x="0" y="0"/>
            <a:ext cx="12192000" cy="6858000"/>
          </a:xfrm>
        </p:spPr>
      </p:pic>
      <p:sp>
        <p:nvSpPr>
          <p:cNvPr id="5" name="Text Placeholder 4">
            <a:extLst>
              <a:ext uri="{FF2B5EF4-FFF2-40B4-BE49-F238E27FC236}">
                <a16:creationId xmlns:a16="http://schemas.microsoft.com/office/drawing/2014/main" id="{F5C65DAC-D585-8611-532C-04923084A5E7}"/>
              </a:ext>
            </a:extLst>
          </p:cNvPr>
          <p:cNvSpPr>
            <a:spLocks noGrp="1"/>
          </p:cNvSpPr>
          <p:nvPr>
            <p:ph type="body" sz="quarter" idx="14"/>
          </p:nvPr>
        </p:nvSpPr>
        <p:spPr>
          <a:xfrm>
            <a:off x="0" y="1831144"/>
            <a:ext cx="12192000" cy="2819997"/>
          </a:xfrm>
          <a:solidFill>
            <a:schemeClr val="tx1">
              <a:alpha val="44774"/>
            </a:schemeClr>
          </a:solidFill>
        </p:spPr>
        <p:txBody>
          <a:bodyPr/>
          <a:lstStyle/>
          <a:p>
            <a:r>
              <a:rPr lang="en-US" dirty="0"/>
              <a:t>Questions for Faculty of Graduate Studies?</a:t>
            </a:r>
            <a:endParaRPr lang="en-CA" dirty="0"/>
          </a:p>
        </p:txBody>
      </p:sp>
      <p:sp>
        <p:nvSpPr>
          <p:cNvPr id="10" name="Text Placeholder 4">
            <a:extLst>
              <a:ext uri="{FF2B5EF4-FFF2-40B4-BE49-F238E27FC236}">
                <a16:creationId xmlns:a16="http://schemas.microsoft.com/office/drawing/2014/main" id="{3995A7D5-674F-4279-813F-6546842FE389}"/>
              </a:ext>
            </a:extLst>
          </p:cNvPr>
          <p:cNvSpPr txBox="1">
            <a:spLocks/>
          </p:cNvSpPr>
          <p:nvPr/>
        </p:nvSpPr>
        <p:spPr>
          <a:xfrm>
            <a:off x="3473626" y="4651141"/>
            <a:ext cx="5098739" cy="2206859"/>
          </a:xfrm>
          <a:prstGeom prst="rect">
            <a:avLst/>
          </a:prstGeom>
          <a:solidFill>
            <a:schemeClr val="tx1">
              <a:alpha val="44774"/>
            </a:schemeClr>
          </a:solidFill>
        </p:spPr>
        <p:txBody>
          <a:bodyPr vert="horz" lIns="548640" tIns="45720" rIns="5486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a:solidFill>
                  <a:schemeClr val="bg1"/>
                </a:solidFill>
                <a:latin typeface="+mn-lt"/>
                <a:ea typeface="+mn-ea"/>
                <a:cs typeface="+mn-cs"/>
              </a:defRPr>
            </a:lvl1pPr>
            <a:lvl2pPr marL="457200" indent="-228600" algn="ctr" defTabSz="914400" rtl="0" eaLnBrk="1" latinLnBrk="0" hangingPunct="1">
              <a:lnSpc>
                <a:spcPct val="90000"/>
              </a:lnSpc>
              <a:spcBef>
                <a:spcPts val="500"/>
              </a:spcBef>
              <a:buFont typeface="Open Sans" pitchFamily="2" charset="0"/>
              <a:buChar char="−"/>
              <a:defRPr sz="2400" kern="1200">
                <a:solidFill>
                  <a:schemeClr val="tx1"/>
                </a:solidFill>
                <a:latin typeface="+mn-lt"/>
                <a:ea typeface="+mn-ea"/>
                <a:cs typeface="+mn-cs"/>
              </a:defRPr>
            </a:lvl2pPr>
            <a:lvl3pPr marL="685800" indent="-228600" algn="ctr"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914400" indent="-228600" algn="ctr"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1143000" indent="-228600" algn="ctr" defTabSz="914400" rtl="0" eaLnBrk="1" latinLnBrk="0" hangingPunct="1">
              <a:lnSpc>
                <a:spcPct val="90000"/>
              </a:lnSpc>
              <a:spcBef>
                <a:spcPts val="500"/>
              </a:spcBef>
              <a:buFont typeface="Symbol" panose="05050102010706020507" pitchFamily="18" charset="2"/>
              <a:buChar char="&g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Faculty of Graduate Studies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Contact the award &amp; finance teams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gradawards@sfu.ca</a:t>
            </a:r>
          </a:p>
          <a:p>
            <a:endParaRPr lang="en-US" sz="900" dirty="0"/>
          </a:p>
        </p:txBody>
      </p:sp>
    </p:spTree>
    <p:extLst>
      <p:ext uri="{BB962C8B-B14F-4D97-AF65-F5344CB8AC3E}">
        <p14:creationId xmlns:p14="http://schemas.microsoft.com/office/powerpoint/2010/main" val="130333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372E3-4FE7-2916-4896-B3B920F75BE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24A44CC-2170-4B7E-B42E-505D8B4D7671}"/>
              </a:ext>
            </a:extLst>
          </p:cNvPr>
          <p:cNvSpPr txBox="1">
            <a:spLocks/>
          </p:cNvSpPr>
          <p:nvPr/>
        </p:nvSpPr>
        <p:spPr>
          <a:xfrm>
            <a:off x="81400" y="100326"/>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CC0633"/>
                </a:solidFill>
                <a:latin typeface="Trebuchet MS" panose="020B0603020202020204" pitchFamily="34" charset="0"/>
              </a:rPr>
              <a:t>	</a:t>
            </a:r>
            <a:r>
              <a:rPr lang="en-US" sz="2800" b="1" dirty="0">
                <a:solidFill>
                  <a:srgbClr val="CC0633"/>
                </a:solidFill>
                <a:latin typeface="Trebuchet MS" panose="020B0603020202020204" pitchFamily="34" charset="0"/>
              </a:rPr>
              <a:t>AGENDA</a:t>
            </a:r>
          </a:p>
        </p:txBody>
      </p:sp>
      <p:sp>
        <p:nvSpPr>
          <p:cNvPr id="5" name="Title 1">
            <a:extLst>
              <a:ext uri="{FF2B5EF4-FFF2-40B4-BE49-F238E27FC236}">
                <a16:creationId xmlns:a16="http://schemas.microsoft.com/office/drawing/2014/main" id="{40F92B23-3407-4489-B4A1-516DB307EDBD}"/>
              </a:ext>
            </a:extLst>
          </p:cNvPr>
          <p:cNvSpPr txBox="1">
            <a:spLocks/>
          </p:cNvSpPr>
          <p:nvPr/>
        </p:nvSpPr>
        <p:spPr>
          <a:xfrm>
            <a:off x="294464" y="476337"/>
            <a:ext cx="5236602" cy="823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Trebuchet MS" panose="020B0603020202020204" pitchFamily="34" charset="0"/>
              </a:rPr>
              <a:t>	</a:t>
            </a:r>
            <a:r>
              <a:rPr lang="en-US" sz="2800" b="1" dirty="0">
                <a:solidFill>
                  <a:schemeClr val="bg1"/>
                </a:solidFill>
                <a:latin typeface="Trebuchet MS" panose="020B0603020202020204" pitchFamily="34" charset="0"/>
              </a:rPr>
              <a:t>AGENDA</a:t>
            </a:r>
          </a:p>
        </p:txBody>
      </p:sp>
      <p:sp>
        <p:nvSpPr>
          <p:cNvPr id="6" name="Content Placeholder 2">
            <a:extLst>
              <a:ext uri="{FF2B5EF4-FFF2-40B4-BE49-F238E27FC236}">
                <a16:creationId xmlns:a16="http://schemas.microsoft.com/office/drawing/2014/main" id="{E915982A-5ADB-4CA6-BE8E-4FE0BFDDA767}"/>
              </a:ext>
            </a:extLst>
          </p:cNvPr>
          <p:cNvSpPr txBox="1">
            <a:spLocks/>
          </p:cNvSpPr>
          <p:nvPr/>
        </p:nvSpPr>
        <p:spPr>
          <a:xfrm>
            <a:off x="558930" y="1488961"/>
            <a:ext cx="6087042" cy="41661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b="0" kern="1200" dirty="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Open Sans" pitchFamily="2"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Symbol" panose="05050102010706020507" pitchFamily="18" charset="2"/>
              <a:buChar char="&g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b="1" dirty="0">
                <a:solidFill>
                  <a:schemeClr val="bg1"/>
                </a:solidFill>
                <a:latin typeface="+mj-lt"/>
              </a:rPr>
              <a:t>Tri-agencies </a:t>
            </a:r>
          </a:p>
          <a:p>
            <a:pPr marL="228600" lvl="1" indent="0">
              <a:lnSpc>
                <a:spcPct val="150000"/>
              </a:lnSpc>
              <a:buNone/>
            </a:pPr>
            <a:r>
              <a:rPr lang="en-US" sz="1600" dirty="0">
                <a:solidFill>
                  <a:schemeClr val="bg1"/>
                </a:solidFill>
                <a:latin typeface="+mj-lt"/>
              </a:rPr>
              <a:t>Selecting the right agency </a:t>
            </a:r>
          </a:p>
          <a:p>
            <a:pPr marL="0" indent="0">
              <a:lnSpc>
                <a:spcPct val="150000"/>
              </a:lnSpc>
              <a:buFont typeface="Arial" panose="020B0604020202020204" pitchFamily="34" charset="0"/>
              <a:buNone/>
            </a:pPr>
            <a:r>
              <a:rPr lang="en-US" sz="1600" b="1" dirty="0">
                <a:solidFill>
                  <a:schemeClr val="bg1"/>
                </a:solidFill>
                <a:latin typeface="+mj-lt"/>
              </a:rPr>
              <a:t>Canada Graduate Research Scholarship Masters (CGRS-M)</a:t>
            </a:r>
          </a:p>
          <a:p>
            <a:pPr marL="228600" lvl="1" indent="0">
              <a:lnSpc>
                <a:spcPct val="150000"/>
              </a:lnSpc>
              <a:buNone/>
            </a:pPr>
            <a:r>
              <a:rPr lang="en-US" sz="1600" dirty="0">
                <a:solidFill>
                  <a:schemeClr val="bg1"/>
                </a:solidFill>
                <a:latin typeface="+mj-lt"/>
              </a:rPr>
              <a:t>Eligibility points &amp; selection criteria</a:t>
            </a:r>
          </a:p>
          <a:p>
            <a:pPr marL="0" indent="0">
              <a:lnSpc>
                <a:spcPct val="150000"/>
              </a:lnSpc>
              <a:buFont typeface="Arial" panose="020B0604020202020204" pitchFamily="34" charset="0"/>
              <a:buNone/>
            </a:pPr>
            <a:r>
              <a:rPr lang="en-US" sz="1600" b="1" dirty="0">
                <a:solidFill>
                  <a:schemeClr val="bg1"/>
                </a:solidFill>
                <a:latin typeface="+mj-lt"/>
              </a:rPr>
              <a:t>CIHR, NSERC &amp; SSHRC Doctoral Scholarships (CGRS-D)</a:t>
            </a:r>
          </a:p>
          <a:p>
            <a:pPr marL="228600" lvl="1" indent="0">
              <a:lnSpc>
                <a:spcPct val="150000"/>
              </a:lnSpc>
              <a:buNone/>
            </a:pPr>
            <a:r>
              <a:rPr lang="en-US" sz="1600" dirty="0">
                <a:solidFill>
                  <a:schemeClr val="bg1"/>
                </a:solidFill>
                <a:latin typeface="+mj-lt"/>
              </a:rPr>
              <a:t>Eligibility points, timeline, selection criteria</a:t>
            </a:r>
          </a:p>
          <a:p>
            <a:pPr marL="0" indent="0">
              <a:lnSpc>
                <a:spcPct val="150000"/>
              </a:lnSpc>
              <a:buFont typeface="Arial" panose="020B0604020202020204" pitchFamily="34" charset="0"/>
              <a:buNone/>
            </a:pPr>
            <a:r>
              <a:rPr lang="en-US" sz="1600" b="1" dirty="0">
                <a:solidFill>
                  <a:schemeClr val="bg1"/>
                </a:solidFill>
                <a:latin typeface="+mj-lt"/>
              </a:rPr>
              <a:t>Graduate Studies Tips</a:t>
            </a:r>
          </a:p>
          <a:p>
            <a:pPr marL="228600" lvl="1" indent="0">
              <a:lnSpc>
                <a:spcPct val="150000"/>
              </a:lnSpc>
              <a:buNone/>
            </a:pPr>
            <a:r>
              <a:rPr lang="en-US" sz="1600" dirty="0">
                <a:solidFill>
                  <a:schemeClr val="bg1"/>
                </a:solidFill>
                <a:latin typeface="+mj-lt"/>
              </a:rPr>
              <a:t>Referees, transcripts, common mistakes, resources </a:t>
            </a:r>
          </a:p>
        </p:txBody>
      </p:sp>
    </p:spTree>
    <p:extLst>
      <p:ext uri="{BB962C8B-B14F-4D97-AF65-F5344CB8AC3E}">
        <p14:creationId xmlns:p14="http://schemas.microsoft.com/office/powerpoint/2010/main" val="56534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CFBD-E7FF-7901-837E-FF61D7B68C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51E0D5-C367-06F3-86B4-039804E5B350}"/>
              </a:ext>
            </a:extLst>
          </p:cNvPr>
          <p:cNvSpPr>
            <a:spLocks noGrp="1"/>
          </p:cNvSpPr>
          <p:nvPr>
            <p:ph type="ctrTitle"/>
          </p:nvPr>
        </p:nvSpPr>
        <p:spPr>
          <a:xfrm>
            <a:off x="571500" y="2375990"/>
            <a:ext cx="6171475" cy="2106020"/>
          </a:xfrm>
        </p:spPr>
        <p:txBody>
          <a:bodyPr/>
          <a:lstStyle/>
          <a:p>
            <a:r>
              <a:rPr lang="en-US"/>
              <a:t>Thank you</a:t>
            </a:r>
          </a:p>
        </p:txBody>
      </p:sp>
    </p:spTree>
    <p:extLst>
      <p:ext uri="{BB962C8B-B14F-4D97-AF65-F5344CB8AC3E}">
        <p14:creationId xmlns:p14="http://schemas.microsoft.com/office/powerpoint/2010/main" val="31709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DD827-0ED7-D857-C050-0B11AF83AF91}"/>
              </a:ext>
            </a:extLst>
          </p:cNvPr>
          <p:cNvSpPr>
            <a:spLocks noGrp="1"/>
          </p:cNvSpPr>
          <p:nvPr>
            <p:ph idx="1"/>
          </p:nvPr>
        </p:nvSpPr>
        <p:spPr/>
        <p:txBody>
          <a:bodyPr/>
          <a:lstStyle/>
          <a:p>
            <a:pPr marL="0" indent="0">
              <a:buNone/>
            </a:pPr>
            <a:r>
              <a:rPr lang="en-US" sz="2400" dirty="0">
                <a:solidFill>
                  <a:schemeClr val="tx1">
                    <a:lumMod val="65000"/>
                    <a:lumOff val="35000"/>
                  </a:schemeClr>
                </a:solidFill>
              </a:rPr>
              <a:t>Tri-agencies refers to these federal research funding agencies: </a:t>
            </a:r>
          </a:p>
          <a:p>
            <a:r>
              <a:rPr lang="en-US" sz="2400" b="1" dirty="0">
                <a:solidFill>
                  <a:schemeClr val="tx1">
                    <a:lumMod val="65000"/>
                    <a:lumOff val="35000"/>
                  </a:schemeClr>
                </a:solidFill>
              </a:rPr>
              <a:t>CIHR</a:t>
            </a:r>
            <a:r>
              <a:rPr lang="en-US" sz="2400" dirty="0">
                <a:solidFill>
                  <a:schemeClr val="tx1">
                    <a:lumMod val="65000"/>
                    <a:lumOff val="35000"/>
                  </a:schemeClr>
                </a:solidFill>
              </a:rPr>
              <a:t>: Canadian Institutes of Health Research</a:t>
            </a:r>
          </a:p>
          <a:p>
            <a:r>
              <a:rPr lang="en-US" sz="2400" b="1" dirty="0">
                <a:solidFill>
                  <a:schemeClr val="tx1">
                    <a:lumMod val="65000"/>
                    <a:lumOff val="35000"/>
                  </a:schemeClr>
                </a:solidFill>
              </a:rPr>
              <a:t>NSERC</a:t>
            </a:r>
            <a:r>
              <a:rPr lang="en-US" sz="2400" dirty="0">
                <a:solidFill>
                  <a:schemeClr val="tx1">
                    <a:lumMod val="65000"/>
                    <a:lumOff val="35000"/>
                  </a:schemeClr>
                </a:solidFill>
              </a:rPr>
              <a:t>: Natural Sciences and Engineering Research Council</a:t>
            </a:r>
          </a:p>
          <a:p>
            <a:r>
              <a:rPr lang="en-US" sz="2400" b="1" dirty="0">
                <a:solidFill>
                  <a:schemeClr val="tx1">
                    <a:lumMod val="65000"/>
                    <a:lumOff val="35000"/>
                  </a:schemeClr>
                </a:solidFill>
              </a:rPr>
              <a:t>SSHRC</a:t>
            </a:r>
            <a:r>
              <a:rPr lang="en-US" sz="2400" dirty="0">
                <a:solidFill>
                  <a:schemeClr val="tx1">
                    <a:lumMod val="65000"/>
                    <a:lumOff val="35000"/>
                  </a:schemeClr>
                </a:solidFill>
              </a:rPr>
              <a:t>: Social Sciences and Humanities Research Council</a:t>
            </a:r>
            <a:endParaRPr lang="en-US" sz="2400" b="1" dirty="0">
              <a:solidFill>
                <a:schemeClr val="accent5">
                  <a:lumMod val="75000"/>
                </a:schemeClr>
              </a:solidFill>
            </a:endParaRPr>
          </a:p>
          <a:p>
            <a:pPr marL="0" indent="0">
              <a:buNone/>
            </a:pPr>
            <a:endParaRPr lang="en-US" b="1" dirty="0">
              <a:solidFill>
                <a:srgbClr val="C00000"/>
              </a:solidFill>
            </a:endParaRPr>
          </a:p>
          <a:p>
            <a:pPr marL="0" indent="0">
              <a:buNone/>
            </a:pPr>
            <a:r>
              <a:rPr lang="en-US" sz="4000" b="1" dirty="0">
                <a:solidFill>
                  <a:srgbClr val="C00000"/>
                </a:solidFill>
              </a:rPr>
              <a:t>Selecting the correct agency</a:t>
            </a:r>
          </a:p>
        </p:txBody>
      </p:sp>
      <p:sp>
        <p:nvSpPr>
          <p:cNvPr id="3" name="Title 2">
            <a:extLst>
              <a:ext uri="{FF2B5EF4-FFF2-40B4-BE49-F238E27FC236}">
                <a16:creationId xmlns:a16="http://schemas.microsoft.com/office/drawing/2014/main" id="{5D287169-422F-2660-BEB7-C7D39ADBA150}"/>
              </a:ext>
            </a:extLst>
          </p:cNvPr>
          <p:cNvSpPr>
            <a:spLocks noGrp="1"/>
          </p:cNvSpPr>
          <p:nvPr>
            <p:ph type="title"/>
          </p:nvPr>
        </p:nvSpPr>
        <p:spPr/>
        <p:txBody>
          <a:bodyPr/>
          <a:lstStyle/>
          <a:p>
            <a:r>
              <a:rPr lang="en-US" dirty="0"/>
              <a:t>Tri-agencies</a:t>
            </a:r>
          </a:p>
        </p:txBody>
      </p:sp>
      <p:sp>
        <p:nvSpPr>
          <p:cNvPr id="4" name="TextBox 3">
            <a:extLst>
              <a:ext uri="{FF2B5EF4-FFF2-40B4-BE49-F238E27FC236}">
                <a16:creationId xmlns:a16="http://schemas.microsoft.com/office/drawing/2014/main" id="{E4E84F85-7C1D-4C78-AA10-7FA64301191A}"/>
              </a:ext>
            </a:extLst>
          </p:cNvPr>
          <p:cNvSpPr txBox="1"/>
          <p:nvPr/>
        </p:nvSpPr>
        <p:spPr>
          <a:xfrm>
            <a:off x="587826" y="4120603"/>
            <a:ext cx="7183785" cy="646331"/>
          </a:xfrm>
          <a:prstGeom prst="rect">
            <a:avLst/>
          </a:prstGeom>
          <a:noFill/>
        </p:spPr>
        <p:txBody>
          <a:bodyPr wrap="square" rtlCol="0">
            <a:spAutoFit/>
          </a:bodyPr>
          <a:lstStyle/>
          <a:p>
            <a:r>
              <a:rPr lang="en-CA" b="0" i="0" dirty="0">
                <a:solidFill>
                  <a:srgbClr val="333333"/>
                </a:solidFill>
                <a:effectLst/>
                <a:highlight>
                  <a:srgbClr val="FFFFFF"/>
                </a:highlight>
              </a:rPr>
              <a:t>The following webpage has general </a:t>
            </a:r>
            <a:r>
              <a:rPr lang="en-CA" dirty="0">
                <a:solidFill>
                  <a:srgbClr val="333333"/>
                </a:solidFill>
                <a:highlight>
                  <a:srgbClr val="FFFFFF"/>
                </a:highlight>
              </a:rPr>
              <a:t>g</a:t>
            </a:r>
            <a:r>
              <a:rPr lang="en-CA" b="0" i="0" dirty="0">
                <a:solidFill>
                  <a:srgbClr val="333333"/>
                </a:solidFill>
                <a:effectLst/>
                <a:highlight>
                  <a:srgbClr val="FFFFFF"/>
                </a:highlight>
              </a:rPr>
              <a:t>uidelines for the eligibility of subject matter + for health related research topics: </a:t>
            </a:r>
            <a:endParaRPr lang="en-US" dirty="0"/>
          </a:p>
        </p:txBody>
      </p:sp>
      <p:sp>
        <p:nvSpPr>
          <p:cNvPr id="5" name="TextBox 4">
            <a:extLst>
              <a:ext uri="{FF2B5EF4-FFF2-40B4-BE49-F238E27FC236}">
                <a16:creationId xmlns:a16="http://schemas.microsoft.com/office/drawing/2014/main" id="{E27E0FDC-2070-45F7-B2F8-8782CBF4739E}"/>
              </a:ext>
            </a:extLst>
          </p:cNvPr>
          <p:cNvSpPr txBox="1"/>
          <p:nvPr/>
        </p:nvSpPr>
        <p:spPr>
          <a:xfrm>
            <a:off x="587826" y="4811572"/>
            <a:ext cx="7798954" cy="646331"/>
          </a:xfrm>
          <a:prstGeom prst="rect">
            <a:avLst/>
          </a:prstGeom>
          <a:noFill/>
        </p:spPr>
        <p:txBody>
          <a:bodyPr wrap="square" rtlCol="0">
            <a:spAutoFit/>
          </a:bodyPr>
          <a:lstStyle/>
          <a:p>
            <a:r>
              <a:rPr lang="en-US" dirty="0">
                <a:hlinkClick r:id="rId3"/>
              </a:rPr>
              <a:t>https://science.gc.ca/site/science/en/interagency-research-funding/policies-and-guidelines/selecting-appropriate-federal-granting-agency</a:t>
            </a:r>
            <a:endParaRPr lang="en-US" dirty="0"/>
          </a:p>
        </p:txBody>
      </p:sp>
    </p:spTree>
    <p:extLst>
      <p:ext uri="{BB962C8B-B14F-4D97-AF65-F5344CB8AC3E}">
        <p14:creationId xmlns:p14="http://schemas.microsoft.com/office/powerpoint/2010/main" val="109616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948E1-D5E9-4FB2-8350-6F450523F67C}"/>
              </a:ext>
            </a:extLst>
          </p:cNvPr>
          <p:cNvSpPr>
            <a:spLocks noGrp="1"/>
          </p:cNvSpPr>
          <p:nvPr>
            <p:ph idx="1"/>
          </p:nvPr>
        </p:nvSpPr>
        <p:spPr>
          <a:xfrm>
            <a:off x="587825" y="1466817"/>
            <a:ext cx="10918373" cy="5029200"/>
          </a:xfrm>
        </p:spPr>
        <p:txBody>
          <a:bodyPr/>
          <a:lstStyle/>
          <a:p>
            <a:r>
              <a:rPr lang="en-US" sz="1800" b="1" dirty="0">
                <a:solidFill>
                  <a:srgbClr val="C00000"/>
                </a:solidFill>
                <a:latin typeface="Calibri" panose="020F0502020204030204" pitchFamily="34" charset="0"/>
                <a:cs typeface="Calibri" panose="020F0502020204030204" pitchFamily="34" charset="0"/>
              </a:rPr>
              <a:t>Fall 2025 Competition is open </a:t>
            </a:r>
            <a:r>
              <a:rPr lang="en-US" sz="1800" b="1" dirty="0">
                <a:latin typeface="Calibri" panose="020F0502020204030204" pitchFamily="34" charset="0"/>
                <a:cs typeface="Calibri" panose="020F0502020204030204" pitchFamily="34" charset="0"/>
              </a:rPr>
              <a:t>| </a:t>
            </a:r>
            <a:r>
              <a:rPr lang="en-US" sz="1800" b="1" u="sng" dirty="0">
                <a:latin typeface="Calibri" panose="020F0502020204030204" pitchFamily="34" charset="0"/>
                <a:cs typeface="Calibri" panose="020F0502020204030204" pitchFamily="34" charset="0"/>
              </a:rPr>
              <a:t>Deadline: December 1 (5:00 PM PST) </a:t>
            </a:r>
          </a:p>
          <a:p>
            <a:r>
              <a:rPr lang="en-US" sz="1800" b="1" dirty="0">
                <a:latin typeface="Calibri" panose="020F0502020204030204" pitchFamily="34" charset="0"/>
                <a:cs typeface="Calibri" panose="020F0502020204030204" pitchFamily="34" charset="0"/>
              </a:rPr>
              <a:t>Harmonized program: </a:t>
            </a:r>
            <a:r>
              <a:rPr lang="en-US" sz="1800" dirty="0">
                <a:latin typeface="Calibri" panose="020F0502020204030204" pitchFamily="34" charset="0"/>
                <a:cs typeface="Calibri" panose="020F0502020204030204" pitchFamily="34" charset="0"/>
              </a:rPr>
              <a:t>eligibility, application process and deadline is the same for CIHR, NSERC or SSHRC </a:t>
            </a:r>
          </a:p>
          <a:p>
            <a:r>
              <a:rPr lang="en-US" sz="1800" b="1" dirty="0">
                <a:latin typeface="Calibri" panose="020F0502020204030204" pitchFamily="34" charset="0"/>
                <a:cs typeface="Calibri" panose="020F0502020204030204" pitchFamily="34" charset="0"/>
              </a:rPr>
              <a:t>Application: </a:t>
            </a:r>
            <a:r>
              <a:rPr lang="en-US" sz="1800" dirty="0">
                <a:latin typeface="Calibri" panose="020F0502020204030204" pitchFamily="34" charset="0"/>
                <a:cs typeface="Calibri" panose="020F0502020204030204" pitchFamily="34" charset="0"/>
              </a:rPr>
              <a:t>apply on the </a:t>
            </a:r>
            <a:r>
              <a:rPr lang="en-US" sz="1800" dirty="0">
                <a:latin typeface="Calibri" panose="020F0502020204030204" pitchFamily="34" charset="0"/>
                <a:cs typeface="Calibri" panose="020F0502020204030204" pitchFamily="34" charset="0"/>
                <a:hlinkClick r:id="rId3"/>
              </a:rPr>
              <a:t>Research Portal </a:t>
            </a:r>
            <a:r>
              <a:rPr lang="en-US" sz="1800" dirty="0">
                <a:latin typeface="Calibri" panose="020F0502020204030204" pitchFamily="34" charset="0"/>
                <a:cs typeface="Calibri" panose="020F0502020204030204" pitchFamily="34" charset="0"/>
              </a:rPr>
              <a:t>+ create a </a:t>
            </a:r>
            <a:r>
              <a:rPr lang="en-US" sz="1800" dirty="0">
                <a:latin typeface="Calibri" panose="020F0502020204030204" pitchFamily="34" charset="0"/>
                <a:cs typeface="Calibri" panose="020F0502020204030204" pitchFamily="34" charset="0"/>
                <a:hlinkClick r:id="rId4"/>
              </a:rPr>
              <a:t>Canadian Common CV</a:t>
            </a:r>
            <a:endParaRPr lang="en-US" sz="1800" dirty="0">
              <a:latin typeface="Calibri" panose="020F0502020204030204" pitchFamily="34" charset="0"/>
              <a:cs typeface="Calibri" panose="020F0502020204030204" pitchFamily="34" charset="0"/>
            </a:endParaRPr>
          </a:p>
          <a:p>
            <a:r>
              <a:rPr lang="en-US" sz="1800" b="1" dirty="0">
                <a:latin typeface="Calibri" panose="020F0502020204030204" pitchFamily="34" charset="0"/>
                <a:cs typeface="Calibri" panose="020F0502020204030204" pitchFamily="34" charset="0"/>
              </a:rPr>
              <a:t>Initiative + Supplements</a:t>
            </a:r>
            <a:r>
              <a:rPr lang="en-US" sz="1800" dirty="0">
                <a:latin typeface="Calibri" panose="020F0502020204030204" pitchFamily="34" charset="0"/>
                <a:cs typeface="Calibri" panose="020F0502020204030204" pitchFamily="34" charset="0"/>
              </a:rPr>
              <a:t>: applicants who are eligible for Initiatives + Supplements may need to self identify and/or upload additional information when they apply.  </a:t>
            </a:r>
          </a:p>
          <a:p>
            <a:endParaRPr lang="en-US" sz="18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Instructions  </a:t>
            </a:r>
          </a:p>
          <a:p>
            <a:pPr marL="285750" indent="-285750">
              <a:spcBef>
                <a:spcPts val="40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The</a:t>
            </a:r>
            <a:r>
              <a:rPr lang="en-US" sz="1800" dirty="0">
                <a:solidFill>
                  <a:schemeClr val="tx1">
                    <a:lumMod val="65000"/>
                    <a:lumOff val="35000"/>
                  </a:schemeClr>
                </a:solidFill>
                <a:latin typeface="Calibri" panose="020F0502020204030204" pitchFamily="34" charset="0"/>
                <a:cs typeface="Calibri" panose="020F0502020204030204" pitchFamily="34" charset="0"/>
              </a:rPr>
              <a:t> </a:t>
            </a:r>
            <a:r>
              <a:rPr lang="en-US" sz="1800" dirty="0">
                <a:solidFill>
                  <a:schemeClr val="tx1">
                    <a:lumMod val="65000"/>
                    <a:lumOff val="35000"/>
                  </a:schemeClr>
                </a:solidFill>
                <a:latin typeface="Calibri" panose="020F0502020204030204" pitchFamily="34" charset="0"/>
                <a:cs typeface="Calibri" panose="020F0502020204030204" pitchFamily="34" charset="0"/>
                <a:hlinkClick r:id="rId5"/>
              </a:rPr>
              <a:t>CGRSM Program Resources</a:t>
            </a:r>
            <a:r>
              <a:rPr lang="en-US" sz="1800" dirty="0">
                <a:solidFill>
                  <a:schemeClr val="tx1">
                    <a:lumMod val="65000"/>
                    <a:lumOff val="35000"/>
                  </a:schemeClr>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page provides instructions for completing the application, attachments, CCV and referee assessment form. The instructions provide page limits, what to include in each section/attachment.</a:t>
            </a:r>
          </a:p>
          <a:p>
            <a:pPr marL="285750" indent="-285750">
              <a:spcBef>
                <a:spcPts val="400"/>
              </a:spcBef>
              <a:buFont typeface="Arial" panose="020B0604020202020204" pitchFamily="34" charset="0"/>
              <a:buChar char="•"/>
            </a:pPr>
            <a:r>
              <a:rPr lang="en-US" sz="1800" b="1" dirty="0">
                <a:latin typeface="Calibri" panose="020F0502020204030204" pitchFamily="34" charset="0"/>
                <a:cs typeface="Calibri" panose="020F0502020204030204" pitchFamily="34" charset="0"/>
              </a:rPr>
              <a:t>No changes can be made after an application has been submitted, either before or after the deadline.</a:t>
            </a:r>
          </a:p>
          <a:p>
            <a:pPr marL="285750" indent="-285750">
              <a:spcBef>
                <a:spcPts val="400"/>
              </a:spcBef>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0" indent="0">
              <a:spcBef>
                <a:spcPts val="400"/>
              </a:spcBef>
              <a:buNone/>
            </a:pPr>
            <a:r>
              <a:rPr lang="en-US" sz="1800" b="1" dirty="0">
                <a:latin typeface="Calibri" panose="020F0502020204030204" pitchFamily="34" charset="0"/>
                <a:cs typeface="Calibri" panose="020F0502020204030204" pitchFamily="34" charset="0"/>
              </a:rPr>
              <a:t>SFU Resources</a:t>
            </a:r>
          </a:p>
          <a:p>
            <a:pPr marL="285750" indent="-285750">
              <a:spcBef>
                <a:spcPts val="40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For SFU’s process and timeline: </a:t>
            </a:r>
            <a:r>
              <a:rPr lang="en-US" sz="1800" dirty="0">
                <a:latin typeface="Calibri" panose="020F0502020204030204" pitchFamily="34" charset="0"/>
                <a:cs typeface="Calibri" panose="020F0502020204030204" pitchFamily="34" charset="0"/>
                <a:hlinkClick r:id="rId6"/>
              </a:rPr>
              <a:t>Graduate Studies CGRSM page</a:t>
            </a:r>
            <a:endParaRPr lang="en-US" sz="1800" dirty="0">
              <a:latin typeface="Calibri" panose="020F0502020204030204" pitchFamily="34" charset="0"/>
              <a:cs typeface="Calibri" panose="020F0502020204030204" pitchFamily="34" charset="0"/>
            </a:endParaRPr>
          </a:p>
          <a:p>
            <a:pPr marL="285750" indent="-285750">
              <a:spcBef>
                <a:spcPts val="400"/>
              </a:spcBef>
              <a:buFont typeface="Arial" panose="020B0604020202020204" pitchFamily="34" charset="0"/>
              <a:buChar char="•"/>
            </a:pPr>
            <a:r>
              <a:rPr lang="en-US" sz="1800" dirty="0">
                <a:latin typeface="Calibri" panose="020F0502020204030204" pitchFamily="34" charset="0"/>
                <a:cs typeface="Calibri" panose="020F0502020204030204" pitchFamily="34" charset="0"/>
              </a:rPr>
              <a:t>For samples of award winning applications: </a:t>
            </a:r>
            <a:r>
              <a:rPr lang="en-US" sz="1800" dirty="0">
                <a:latin typeface="Calibri" panose="020F0502020204030204" pitchFamily="34" charset="0"/>
                <a:cs typeface="Calibri" panose="020F0502020204030204" pitchFamily="34" charset="0"/>
                <a:hlinkClick r:id="rId7"/>
              </a:rPr>
              <a:t>Sample Document Library </a:t>
            </a:r>
            <a:endParaRPr lang="en-US" sz="1800" dirty="0">
              <a:latin typeface="Calibri" panose="020F0502020204030204" pitchFamily="34" charset="0"/>
              <a:cs typeface="Calibri" panose="020F0502020204030204" pitchFamily="34" charset="0"/>
            </a:endParaRPr>
          </a:p>
          <a:p>
            <a:pPr marL="285750" indent="-285750">
              <a:spcBef>
                <a:spcPts val="400"/>
              </a:spcBef>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r>
              <a:rPr lang="en-US" sz="4000" b="1" dirty="0">
                <a:solidFill>
                  <a:srgbClr val="C00000"/>
                </a:solidFill>
              </a:rPr>
              <a:t>CGRS Masters: $27,000 for 1 year </a:t>
            </a:r>
            <a:br>
              <a:rPr lang="en-US" sz="4000" b="1" dirty="0">
                <a:solidFill>
                  <a:srgbClr val="C00000"/>
                </a:solidFill>
              </a:rPr>
            </a:br>
            <a:endParaRPr lang="en-US" dirty="0"/>
          </a:p>
        </p:txBody>
      </p:sp>
    </p:spTree>
    <p:extLst>
      <p:ext uri="{BB962C8B-B14F-4D97-AF65-F5344CB8AC3E}">
        <p14:creationId xmlns:p14="http://schemas.microsoft.com/office/powerpoint/2010/main" val="66457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948E1-D5E9-4FB2-8350-6F450523F67C}"/>
              </a:ext>
            </a:extLst>
          </p:cNvPr>
          <p:cNvSpPr>
            <a:spLocks noGrp="1"/>
          </p:cNvSpPr>
          <p:nvPr>
            <p:ph idx="1"/>
          </p:nvPr>
        </p:nvSpPr>
        <p:spPr>
          <a:xfrm>
            <a:off x="587826" y="1119673"/>
            <a:ext cx="6017160" cy="5307760"/>
          </a:xfrm>
        </p:spPr>
        <p:txBody>
          <a:bodyPr/>
          <a:lstStyle/>
          <a:p>
            <a:r>
              <a:rPr lang="en-US" sz="1600" b="1" dirty="0">
                <a:latin typeface="Calibri" panose="020F0502020204030204" pitchFamily="34" charset="0"/>
                <a:cs typeface="Calibri" panose="020F0502020204030204" pitchFamily="34" charset="0"/>
              </a:rPr>
              <a:t>Eligibility basics and discussion (visit </a:t>
            </a:r>
            <a:r>
              <a:rPr lang="en-US" sz="1600" b="1" dirty="0">
                <a:latin typeface="Calibri" panose="020F0502020204030204" pitchFamily="34" charset="0"/>
                <a:cs typeface="Calibri" panose="020F0502020204030204" pitchFamily="34" charset="0"/>
                <a:hlinkClick r:id="rId2"/>
              </a:rPr>
              <a:t>CGRSM eligibility </a:t>
            </a:r>
            <a:r>
              <a:rPr lang="en-US" sz="1600" b="1" dirty="0">
                <a:latin typeface="Calibri" panose="020F0502020204030204" pitchFamily="34" charset="0"/>
                <a:cs typeface="Calibri" panose="020F0502020204030204" pitchFamily="34" charset="0"/>
              </a:rPr>
              <a:t>for full list)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Must be Canadian citizen, permanent resident of Canada or Protected Person as of the </a:t>
            </a:r>
            <a:r>
              <a:rPr lang="en-US" sz="1600" u="sng" dirty="0">
                <a:latin typeface="Calibri" panose="020F0502020204030204" pitchFamily="34" charset="0"/>
                <a:cs typeface="Calibri" panose="020F0502020204030204" pitchFamily="34" charset="0"/>
              </a:rPr>
              <a:t>application deadline date</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be enrolled in, have applied for or will apply for full-time admission* to an </a:t>
            </a:r>
            <a:r>
              <a:rPr lang="en-US" sz="1600" u="sng" dirty="0">
                <a:latin typeface="Calibri" panose="020F0502020204030204" pitchFamily="34" charset="0"/>
                <a:cs typeface="Calibri" panose="020F0502020204030204" pitchFamily="34" charset="0"/>
              </a:rPr>
              <a:t>eligible graduate program </a:t>
            </a:r>
            <a:r>
              <a:rPr lang="en-US" sz="1600" dirty="0">
                <a:latin typeface="Calibri" panose="020F0502020204030204" pitchFamily="34" charset="0"/>
                <a:cs typeface="Calibri" panose="020F0502020204030204" pitchFamily="34" charset="0"/>
              </a:rPr>
              <a:t>at the master’s or doctoral level at a Canadian institution with a CGRS M allocation</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have completed, as of </a:t>
            </a:r>
            <a:r>
              <a:rPr lang="en-US" sz="1600" u="sng" dirty="0">
                <a:latin typeface="Calibri" panose="020F0502020204030204" pitchFamily="34" charset="0"/>
                <a:cs typeface="Calibri" panose="020F0502020204030204" pitchFamily="34" charset="0"/>
              </a:rPr>
              <a:t>December 31 </a:t>
            </a:r>
            <a:r>
              <a:rPr lang="en-US" sz="1600" dirty="0">
                <a:latin typeface="Calibri" panose="020F0502020204030204" pitchFamily="34" charset="0"/>
                <a:cs typeface="Calibri" panose="020F0502020204030204" pitchFamily="34" charset="0"/>
              </a:rPr>
              <a:t>of the year of application: </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either between </a:t>
            </a:r>
            <a:r>
              <a:rPr lang="en-US" sz="1600" b="1" dirty="0">
                <a:latin typeface="Calibri" panose="020F0502020204030204" pitchFamily="34" charset="0"/>
                <a:cs typeface="Calibri" panose="020F0502020204030204" pitchFamily="34" charset="0"/>
              </a:rPr>
              <a:t>0 and 12 months </a:t>
            </a:r>
            <a:r>
              <a:rPr lang="en-US" sz="1600" dirty="0">
                <a:latin typeface="Calibri" panose="020F0502020204030204" pitchFamily="34" charset="0"/>
                <a:cs typeface="Calibri" panose="020F0502020204030204" pitchFamily="34" charset="0"/>
              </a:rPr>
              <a:t>of full-time studies (or equivalent) in the program for which you are requesting funding</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between </a:t>
            </a:r>
            <a:r>
              <a:rPr lang="en-US" sz="1600" b="1" dirty="0">
                <a:latin typeface="Calibri" panose="020F0502020204030204" pitchFamily="34" charset="0"/>
                <a:cs typeface="Calibri" panose="020F0502020204030204" pitchFamily="34" charset="0"/>
              </a:rPr>
              <a:t>4 and 12 months </a:t>
            </a:r>
            <a:r>
              <a:rPr lang="en-US" sz="1600" dirty="0">
                <a:latin typeface="Calibri" panose="020F0502020204030204" pitchFamily="34" charset="0"/>
                <a:cs typeface="Calibri" panose="020F0502020204030204" pitchFamily="34" charset="0"/>
              </a:rPr>
              <a:t>of full-time study (equivalent) in an eligible master’s program BUT going to use award for doctoral program….</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have achieved a </a:t>
            </a:r>
            <a:r>
              <a:rPr lang="en-US" sz="1600" u="sng" dirty="0">
                <a:latin typeface="Calibri" panose="020F0502020204030204" pitchFamily="34" charset="0"/>
                <a:cs typeface="Calibri" panose="020F0502020204030204" pitchFamily="34" charset="0"/>
              </a:rPr>
              <a:t>first-class average</a:t>
            </a:r>
            <a:r>
              <a:rPr lang="en-US" sz="1600" dirty="0">
                <a:latin typeface="Calibri" panose="020F0502020204030204" pitchFamily="34" charset="0"/>
                <a:cs typeface="Calibri" panose="020F0502020204030204" pitchFamily="34" charset="0"/>
              </a:rPr>
              <a:t>, as determined by the host institution, in each of the </a:t>
            </a:r>
            <a:r>
              <a:rPr lang="en-US" sz="1600" u="sng" dirty="0">
                <a:latin typeface="Calibri" panose="020F0502020204030204" pitchFamily="34" charset="0"/>
                <a:cs typeface="Calibri" panose="020F0502020204030204" pitchFamily="34" charset="0"/>
              </a:rPr>
              <a:t>last two completed years of study </a:t>
            </a:r>
            <a:r>
              <a:rPr lang="en-US" sz="1600" dirty="0">
                <a:latin typeface="Calibri" panose="020F0502020204030204" pitchFamily="34" charset="0"/>
                <a:cs typeface="Calibri" panose="020F0502020204030204" pitchFamily="34" charset="0"/>
              </a:rPr>
              <a:t>(full-time equivalent) </a:t>
            </a:r>
          </a:p>
          <a:p>
            <a:pPr marL="0" indent="0">
              <a:buNone/>
            </a:pPr>
            <a:endParaRPr lang="en-US" dirty="0"/>
          </a:p>
        </p:txBody>
      </p:sp>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pPr algn="l"/>
            <a:r>
              <a:rPr lang="en-US" sz="3600" b="1" dirty="0">
                <a:solidFill>
                  <a:srgbClr val="C00000"/>
                </a:solidFill>
              </a:rPr>
              <a:t>CGRS Masters: notes on main eligibility points </a:t>
            </a:r>
          </a:p>
        </p:txBody>
      </p:sp>
      <p:sp>
        <p:nvSpPr>
          <p:cNvPr id="6" name="Callout: Line 5">
            <a:extLst>
              <a:ext uri="{FF2B5EF4-FFF2-40B4-BE49-F238E27FC236}">
                <a16:creationId xmlns:a16="http://schemas.microsoft.com/office/drawing/2014/main" id="{FEF95152-DB8B-4133-A83E-2EEE81AD115A}"/>
              </a:ext>
            </a:extLst>
          </p:cNvPr>
          <p:cNvSpPr/>
          <p:nvPr/>
        </p:nvSpPr>
        <p:spPr>
          <a:xfrm>
            <a:off x="6812472" y="1546037"/>
            <a:ext cx="2542543" cy="368516"/>
          </a:xfrm>
          <a:prstGeom prst="borderCallout1">
            <a:avLst>
              <a:gd name="adj1" fmla="val 49175"/>
              <a:gd name="adj2" fmla="val -419"/>
              <a:gd name="adj3" fmla="val 48872"/>
              <a:gd name="adj4" fmla="val -11098"/>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December 1, 2025</a:t>
            </a:r>
          </a:p>
        </p:txBody>
      </p:sp>
      <p:sp>
        <p:nvSpPr>
          <p:cNvPr id="7" name="Callout: Line 6">
            <a:extLst>
              <a:ext uri="{FF2B5EF4-FFF2-40B4-BE49-F238E27FC236}">
                <a16:creationId xmlns:a16="http://schemas.microsoft.com/office/drawing/2014/main" id="{B2EA6B33-6647-477E-8A7A-2EA1C8E09267}"/>
              </a:ext>
            </a:extLst>
          </p:cNvPr>
          <p:cNvSpPr/>
          <p:nvPr/>
        </p:nvSpPr>
        <p:spPr>
          <a:xfrm>
            <a:off x="6830233" y="2276175"/>
            <a:ext cx="2524782" cy="1132250"/>
          </a:xfrm>
          <a:prstGeom prst="borderCallout1">
            <a:avLst>
              <a:gd name="adj1" fmla="val 50375"/>
              <a:gd name="adj2" fmla="val -419"/>
              <a:gd name="adj3" fmla="val 51107"/>
              <a:gd name="adj4" fmla="val -16570"/>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Eligible programs have a significant research component. </a:t>
            </a:r>
          </a:p>
          <a:p>
            <a:pPr algn="ctr"/>
            <a:r>
              <a:rPr lang="en-US" sz="1400" dirty="0">
                <a:solidFill>
                  <a:schemeClr val="tx1"/>
                </a:solidFill>
              </a:rPr>
              <a:t>SFU has allocations.</a:t>
            </a:r>
          </a:p>
        </p:txBody>
      </p:sp>
      <p:sp>
        <p:nvSpPr>
          <p:cNvPr id="8" name="Callout: Line 7">
            <a:extLst>
              <a:ext uri="{FF2B5EF4-FFF2-40B4-BE49-F238E27FC236}">
                <a16:creationId xmlns:a16="http://schemas.microsoft.com/office/drawing/2014/main" id="{D5F84F5F-10D8-431E-8A53-8A862B11F784}"/>
              </a:ext>
            </a:extLst>
          </p:cNvPr>
          <p:cNvSpPr/>
          <p:nvPr/>
        </p:nvSpPr>
        <p:spPr>
          <a:xfrm>
            <a:off x="6839106" y="3854839"/>
            <a:ext cx="2515909" cy="786571"/>
          </a:xfrm>
          <a:prstGeom prst="borderCallout1">
            <a:avLst>
              <a:gd name="adj1" fmla="val 53356"/>
              <a:gd name="adj2" fmla="val 674"/>
              <a:gd name="adj3" fmla="val 53633"/>
              <a:gd name="adj4" fmla="val -15063"/>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Sept 2025 - Dec 31, 2025 = </a:t>
            </a:r>
          </a:p>
          <a:p>
            <a:pPr algn="ctr"/>
            <a:r>
              <a:rPr lang="en-US" sz="1400" dirty="0">
                <a:solidFill>
                  <a:schemeClr val="tx1"/>
                </a:solidFill>
              </a:rPr>
              <a:t>4 months</a:t>
            </a:r>
          </a:p>
        </p:txBody>
      </p:sp>
      <p:sp>
        <p:nvSpPr>
          <p:cNvPr id="9" name="Callout: Line 8">
            <a:extLst>
              <a:ext uri="{FF2B5EF4-FFF2-40B4-BE49-F238E27FC236}">
                <a16:creationId xmlns:a16="http://schemas.microsoft.com/office/drawing/2014/main" id="{65BED638-BEB3-4B2A-8780-4CF5EF9A4E84}"/>
              </a:ext>
            </a:extLst>
          </p:cNvPr>
          <p:cNvSpPr/>
          <p:nvPr/>
        </p:nvSpPr>
        <p:spPr>
          <a:xfrm>
            <a:off x="6839106" y="5741997"/>
            <a:ext cx="2515909" cy="685436"/>
          </a:xfrm>
          <a:prstGeom prst="borderCallout1">
            <a:avLst>
              <a:gd name="adj1" fmla="val 46397"/>
              <a:gd name="adj2" fmla="val 674"/>
              <a:gd name="adj3" fmla="val 46490"/>
              <a:gd name="adj4" fmla="val -13424"/>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CGPA 3.67 = pass </a:t>
            </a:r>
          </a:p>
          <a:p>
            <a:pPr algn="ctr"/>
            <a:r>
              <a:rPr lang="en-US" sz="1400" dirty="0">
                <a:solidFill>
                  <a:schemeClr val="tx1"/>
                </a:solidFill>
              </a:rPr>
              <a:t>If not, we calculate your last 60 credits</a:t>
            </a:r>
          </a:p>
        </p:txBody>
      </p:sp>
    </p:spTree>
    <p:extLst>
      <p:ext uri="{BB962C8B-B14F-4D97-AF65-F5344CB8AC3E}">
        <p14:creationId xmlns:p14="http://schemas.microsoft.com/office/powerpoint/2010/main" val="85249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4948E1-D5E9-4FB2-8350-6F450523F67C}"/>
              </a:ext>
            </a:extLst>
          </p:cNvPr>
          <p:cNvSpPr>
            <a:spLocks noGrp="1"/>
          </p:cNvSpPr>
          <p:nvPr>
            <p:ph idx="1"/>
          </p:nvPr>
        </p:nvSpPr>
        <p:spPr>
          <a:xfrm>
            <a:off x="587825" y="1408818"/>
            <a:ext cx="10918373" cy="5029200"/>
          </a:xfrm>
        </p:spPr>
        <p:txBody>
          <a:bodyPr/>
          <a:lstStyle/>
          <a:p>
            <a:pPr marL="0" indent="0">
              <a:buNone/>
            </a:pPr>
            <a:r>
              <a:rPr lang="en-US" sz="1600" b="1" dirty="0">
                <a:latin typeface="Calibri" panose="020F0502020204030204" pitchFamily="34" charset="0"/>
                <a:cs typeface="Calibri" panose="020F0502020204030204" pitchFamily="34" charset="0"/>
              </a:rPr>
              <a:t>Academic Excellence 50%</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Academic record</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Scholarships and awards held</a:t>
            </a:r>
          </a:p>
          <a:p>
            <a:endParaRPr lang="en-US"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Research Potential 30%</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Quality and originality of contributions to research and development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Relevance of work experience and academic training to field of proposed research</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Significance, feasibility and merit of proposed research</a:t>
            </a:r>
          </a:p>
          <a:p>
            <a:endParaRPr lang="en-US"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Personal Characteristics and Interpersonal Skills 20%</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Work experience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Leadership experience</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Project management, including organizing conferences and meetings</a:t>
            </a:r>
          </a:p>
          <a:p>
            <a:endParaRPr lang="en-US" sz="18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r>
              <a:rPr lang="en-US" sz="4000" b="1" dirty="0">
                <a:solidFill>
                  <a:srgbClr val="C00000"/>
                </a:solidFill>
              </a:rPr>
              <a:t>Selection Criteria – CGRS Master’s</a:t>
            </a:r>
            <a:br>
              <a:rPr lang="en-US" sz="4000" b="1" dirty="0">
                <a:solidFill>
                  <a:srgbClr val="C00000"/>
                </a:solidFill>
              </a:rPr>
            </a:br>
            <a:br>
              <a:rPr lang="en-US" sz="4000" b="1" dirty="0">
                <a:solidFill>
                  <a:srgbClr val="C00000"/>
                </a:solidFill>
              </a:rPr>
            </a:br>
            <a:endParaRPr lang="en-US" dirty="0"/>
          </a:p>
        </p:txBody>
      </p:sp>
      <p:sp>
        <p:nvSpPr>
          <p:cNvPr id="4" name="TextBox 3">
            <a:extLst>
              <a:ext uri="{FF2B5EF4-FFF2-40B4-BE49-F238E27FC236}">
                <a16:creationId xmlns:a16="http://schemas.microsoft.com/office/drawing/2014/main" id="{CC010F41-B6DB-42CE-8BC3-28B0F154EF15}"/>
              </a:ext>
            </a:extLst>
          </p:cNvPr>
          <p:cNvSpPr txBox="1"/>
          <p:nvPr/>
        </p:nvSpPr>
        <p:spPr>
          <a:xfrm>
            <a:off x="8066337" y="1408818"/>
            <a:ext cx="3151104" cy="1477328"/>
          </a:xfrm>
          <a:prstGeom prst="rect">
            <a:avLst/>
          </a:prstGeom>
          <a:noFill/>
          <a:ln w="19050">
            <a:solidFill>
              <a:schemeClr val="tx1"/>
            </a:solidFill>
          </a:ln>
        </p:spPr>
        <p:txBody>
          <a:bodyPr wrap="square" rtlCol="0">
            <a:spAutoFit/>
          </a:bodyPr>
          <a:lstStyle/>
          <a:p>
            <a:endParaRPr lang="en-US" dirty="0"/>
          </a:p>
          <a:p>
            <a:r>
              <a:rPr lang="en-US" dirty="0"/>
              <a:t>Visit the </a:t>
            </a:r>
            <a:r>
              <a:rPr lang="en-US" dirty="0">
                <a:hlinkClick r:id="rId2"/>
              </a:rPr>
              <a:t>CGRS – Masters Program </a:t>
            </a:r>
            <a:r>
              <a:rPr lang="en-US" dirty="0"/>
              <a:t>for full description of the selection criteria.</a:t>
            </a:r>
          </a:p>
          <a:p>
            <a:r>
              <a:rPr lang="en-US" dirty="0"/>
              <a:t> </a:t>
            </a:r>
          </a:p>
        </p:txBody>
      </p:sp>
    </p:spTree>
    <p:extLst>
      <p:ext uri="{BB962C8B-B14F-4D97-AF65-F5344CB8AC3E}">
        <p14:creationId xmlns:p14="http://schemas.microsoft.com/office/powerpoint/2010/main" val="142037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r>
              <a:rPr lang="en-US" sz="3600" b="1" dirty="0">
                <a:solidFill>
                  <a:srgbClr val="C00000"/>
                </a:solidFill>
              </a:rPr>
              <a:t>CIHR, NSERC and SSHRC Doctoral Scholarships </a:t>
            </a:r>
            <a:br>
              <a:rPr lang="en-US" sz="4000" b="1" dirty="0">
                <a:solidFill>
                  <a:srgbClr val="C00000"/>
                </a:solidFill>
              </a:rPr>
            </a:br>
            <a:br>
              <a:rPr lang="en-US" sz="4000" b="1" dirty="0">
                <a:solidFill>
                  <a:srgbClr val="C00000"/>
                </a:solidFill>
              </a:rPr>
            </a:br>
            <a:br>
              <a:rPr lang="en-US" sz="4000" b="1" dirty="0">
                <a:solidFill>
                  <a:srgbClr val="C00000"/>
                </a:solidFill>
              </a:rPr>
            </a:br>
            <a:endParaRPr lang="en-US" dirty="0"/>
          </a:p>
        </p:txBody>
      </p:sp>
      <p:sp>
        <p:nvSpPr>
          <p:cNvPr id="6" name="TextBox 5">
            <a:extLst>
              <a:ext uri="{FF2B5EF4-FFF2-40B4-BE49-F238E27FC236}">
                <a16:creationId xmlns:a16="http://schemas.microsoft.com/office/drawing/2014/main" id="{4D8DBD1D-7E5D-44A1-BDFB-6CDB499AC8C4}"/>
              </a:ext>
            </a:extLst>
          </p:cNvPr>
          <p:cNvSpPr txBox="1"/>
          <p:nvPr/>
        </p:nvSpPr>
        <p:spPr>
          <a:xfrm>
            <a:off x="685801" y="1119673"/>
            <a:ext cx="10668836" cy="1785104"/>
          </a:xfrm>
          <a:prstGeom prst="rect">
            <a:avLst/>
          </a:prstGeom>
          <a:noFill/>
          <a:ln>
            <a:noFill/>
          </a:ln>
        </p:spPr>
        <p:txBody>
          <a:bodyPr wrap="square" rtlCol="0">
            <a:spAutoFit/>
          </a:bodyPr>
          <a:lstStyle/>
          <a:p>
            <a:endParaRPr lang="en-US" sz="1400" b="1" dirty="0"/>
          </a:p>
          <a:p>
            <a:r>
              <a:rPr lang="en-US" sz="1600" b="1" dirty="0">
                <a:latin typeface="Calibri" panose="020F0502020204030204" pitchFamily="34" charset="0"/>
                <a:cs typeface="Calibri" panose="020F0502020204030204" pitchFamily="34" charset="0"/>
              </a:rPr>
              <a:t>SFU Internal Deadline: </a:t>
            </a:r>
            <a:r>
              <a:rPr lang="en-US" sz="1600" dirty="0">
                <a:latin typeface="Calibri" panose="020F0502020204030204" pitchFamily="34" charset="0"/>
                <a:cs typeface="Calibri" panose="020F0502020204030204" pitchFamily="34" charset="0"/>
              </a:rPr>
              <a:t>October 1 at 4:30 PM (PST)</a:t>
            </a:r>
          </a:p>
          <a:p>
            <a:endParaRPr lang="en-CA" sz="1600" b="0" i="0" dirty="0">
              <a:solidFill>
                <a:srgbClr val="333333"/>
              </a:solidFill>
              <a:effectLst/>
              <a:highlight>
                <a:srgbClr val="FFFFFF"/>
              </a:highlight>
              <a:latin typeface="Calibri" panose="020F0502020204030204" pitchFamily="34" charset="0"/>
              <a:cs typeface="Calibri" panose="020F0502020204030204" pitchFamily="34" charset="0"/>
            </a:endParaRPr>
          </a:p>
          <a:p>
            <a:r>
              <a:rPr lang="en-CA" sz="1600" b="1" i="0" dirty="0">
                <a:solidFill>
                  <a:srgbClr val="333333"/>
                </a:solidFill>
                <a:effectLst/>
                <a:highlight>
                  <a:srgbClr val="FFFFFF"/>
                </a:highlight>
                <a:latin typeface="Calibri" panose="020F0502020204030204" pitchFamily="34" charset="0"/>
                <a:cs typeface="Calibri" panose="020F0502020204030204" pitchFamily="34" charset="0"/>
              </a:rPr>
              <a:t>Harmonization</a:t>
            </a:r>
            <a:r>
              <a:rPr lang="en-CA" sz="1600" b="0" i="0" dirty="0">
                <a:solidFill>
                  <a:srgbClr val="333333"/>
                </a:solidFill>
                <a:effectLst/>
                <a:highlight>
                  <a:srgbClr val="FFFFFF"/>
                </a:highlight>
                <a:latin typeface="Calibri" panose="020F0502020204030204" pitchFamily="34" charset="0"/>
                <a:cs typeface="Calibri" panose="020F0502020204030204" pitchFamily="34" charset="0"/>
              </a:rPr>
              <a:t>: harmonized value and duration ($40,000/year for 3 years) but different systems</a:t>
            </a:r>
          </a:p>
          <a:p>
            <a:endParaRPr lang="en-CA" sz="1600" dirty="0">
              <a:solidFill>
                <a:srgbClr val="333333"/>
              </a:solidFill>
              <a:highlight>
                <a:srgbClr val="FFFFFF"/>
              </a:highlight>
              <a:latin typeface="Calibri" panose="020F0502020204030204" pitchFamily="34" charset="0"/>
              <a:cs typeface="Calibri" panose="020F0502020204030204" pitchFamily="34" charset="0"/>
            </a:endParaRPr>
          </a:p>
          <a:p>
            <a:r>
              <a:rPr lang="en-CA" sz="1600" b="1" dirty="0">
                <a:solidFill>
                  <a:srgbClr val="333333"/>
                </a:solidFill>
                <a:highlight>
                  <a:srgbClr val="FFFFFF"/>
                </a:highlight>
                <a:latin typeface="Calibri" panose="020F0502020204030204" pitchFamily="34" charset="0"/>
                <a:cs typeface="Calibri" panose="020F0502020204030204" pitchFamily="34" charset="0"/>
              </a:rPr>
              <a:t>CGRSD</a:t>
            </a:r>
            <a:r>
              <a:rPr lang="en-CA" sz="1600" dirty="0">
                <a:solidFill>
                  <a:srgbClr val="333333"/>
                </a:solidFill>
                <a:highlight>
                  <a:srgbClr val="FFFFFF"/>
                </a:highlight>
                <a:latin typeface="Calibri" panose="020F0502020204030204" pitchFamily="34" charset="0"/>
                <a:cs typeface="Calibri" panose="020F0502020204030204" pitchFamily="34" charset="0"/>
              </a:rPr>
              <a:t>: </a:t>
            </a:r>
            <a:r>
              <a:rPr lang="en-US" sz="1600" dirty="0">
                <a:solidFill>
                  <a:srgbClr val="333333"/>
                </a:solidFill>
                <a:highlight>
                  <a:srgbClr val="FFFFFF"/>
                </a:highlight>
                <a:latin typeface="Calibri" panose="020F0502020204030204" pitchFamily="34" charset="0"/>
                <a:cs typeface="Calibri" panose="020F0502020204030204" pitchFamily="34" charset="0"/>
              </a:rPr>
              <a:t>1 competition – Canada Graduate Research Scholarship – Doctoral (CGRS D). </a:t>
            </a:r>
          </a:p>
          <a:p>
            <a:r>
              <a:rPr lang="en-US" sz="1600" dirty="0">
                <a:solidFill>
                  <a:srgbClr val="333333"/>
                </a:solidFill>
                <a:highlight>
                  <a:srgbClr val="FFFFFF"/>
                </a:highlight>
                <a:latin typeface="Calibri" panose="020F0502020204030204" pitchFamily="34" charset="0"/>
                <a:cs typeface="Calibri" panose="020F0502020204030204" pitchFamily="34" charset="0"/>
              </a:rPr>
              <a:t>The following have been discontinued: NSERC PGS D, SSHRC Doctoral Fellowships, and Vanier CGSD.</a:t>
            </a:r>
            <a:endParaRPr lang="en-US" sz="16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8628824-3F59-4E95-9C52-7018D8FABCE5}"/>
              </a:ext>
            </a:extLst>
          </p:cNvPr>
          <p:cNvSpPr txBox="1"/>
          <p:nvPr/>
        </p:nvSpPr>
        <p:spPr>
          <a:xfrm>
            <a:off x="587826" y="3136105"/>
            <a:ext cx="3397033" cy="1107996"/>
          </a:xfrm>
          <a:prstGeom prst="rect">
            <a:avLst/>
          </a:prstGeom>
          <a:noFill/>
        </p:spPr>
        <p:txBody>
          <a:bodyPr wrap="square" rtlCol="0">
            <a:spAutoFit/>
          </a:bodyPr>
          <a:lstStyle/>
          <a:p>
            <a:r>
              <a:rPr lang="en-US" sz="1400" b="1" dirty="0"/>
              <a:t>CIHR CGRS - Doctoral</a:t>
            </a:r>
            <a:endParaRPr lang="en-US" sz="1400" dirty="0">
              <a:solidFill>
                <a:schemeClr val="tx1">
                  <a:lumMod val="65000"/>
                  <a:lumOff val="35000"/>
                </a:schemeClr>
              </a:solidFill>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rPr>
              <a:t>$40,000/year for 3 years</a:t>
            </a:r>
          </a:p>
          <a:p>
            <a:pPr marL="171450" indent="-171450">
              <a:spcBef>
                <a:spcPts val="400"/>
              </a:spcBef>
              <a:buFont typeface="Arial" panose="020B0604020202020204" pitchFamily="34" charset="0"/>
              <a:buChar char="•"/>
            </a:pPr>
            <a:r>
              <a:rPr lang="en-CA" sz="1400" u="sng" dirty="0">
                <a:solidFill>
                  <a:srgbClr val="295376"/>
                </a:solidFill>
                <a:highlight>
                  <a:srgbClr val="FFFFFF"/>
                </a:highlight>
                <a:hlinkClick r:id="rId3"/>
              </a:rPr>
              <a:t>Eligibility + I</a:t>
            </a:r>
            <a:r>
              <a:rPr lang="en-CA" sz="1400" b="0" i="0" u="sng" dirty="0">
                <a:solidFill>
                  <a:srgbClr val="295376"/>
                </a:solidFill>
                <a:effectLst/>
                <a:highlight>
                  <a:srgbClr val="FFFFFF"/>
                </a:highlight>
                <a:hlinkClick r:id="rId3"/>
              </a:rPr>
              <a:t>nstructions</a:t>
            </a:r>
            <a:endParaRPr lang="en-CA" sz="1400" b="0" i="0" u="sng" dirty="0">
              <a:solidFill>
                <a:srgbClr val="0000FF"/>
              </a:solidFill>
              <a:effectLst/>
              <a:highlight>
                <a:srgbClr val="FFFFFF"/>
              </a:highlight>
              <a:hlinkClick r:id="rId4">
                <a:extLst>
                  <a:ext uri="{A12FA001-AC4F-418D-AE19-62706E023703}">
                    <ahyp:hlinkClr xmlns:ahyp="http://schemas.microsoft.com/office/drawing/2018/hyperlinkcolor" val="tx"/>
                  </a:ext>
                </a:extLst>
              </a:hlinkClick>
            </a:endParaRPr>
          </a:p>
          <a:p>
            <a:pPr marL="171450" indent="-171450">
              <a:spcBef>
                <a:spcPts val="400"/>
              </a:spcBef>
              <a:buFont typeface="Arial" panose="020B0604020202020204" pitchFamily="34" charset="0"/>
              <a:buChar char="•"/>
            </a:pPr>
            <a:r>
              <a:rPr lang="en-CA" sz="1400" i="0" dirty="0">
                <a:effectLst/>
                <a:highlight>
                  <a:srgbClr val="FFFFFF"/>
                </a:highlight>
              </a:rPr>
              <a:t>Application on </a:t>
            </a:r>
            <a:r>
              <a:rPr lang="en-CA" sz="1400" b="0" i="0" u="sng" dirty="0" err="1">
                <a:solidFill>
                  <a:srgbClr val="0000FF"/>
                </a:solidFill>
                <a:effectLst/>
                <a:highlight>
                  <a:srgbClr val="FFFFFF"/>
                </a:highlight>
                <a:hlinkClick r:id="rId4">
                  <a:extLst>
                    <a:ext uri="{A12FA001-AC4F-418D-AE19-62706E023703}">
                      <ahyp:hlinkClr xmlns:ahyp="http://schemas.microsoft.com/office/drawing/2018/hyperlinkcolor" val="tx"/>
                    </a:ext>
                  </a:extLst>
                </a:hlinkClick>
              </a:rPr>
              <a:t>ResearchNET</a:t>
            </a:r>
            <a:r>
              <a:rPr lang="en-CA" sz="1400" b="0" i="0" u="sng" dirty="0">
                <a:solidFill>
                  <a:srgbClr val="0000FF"/>
                </a:solidFill>
                <a:effectLst/>
                <a:highlight>
                  <a:srgbClr val="FFFFFF"/>
                </a:highlight>
              </a:rPr>
              <a:t> + CCV</a:t>
            </a:r>
            <a:r>
              <a:rPr lang="en-CA" sz="1400" b="0" i="0" dirty="0">
                <a:solidFill>
                  <a:srgbClr val="333333"/>
                </a:solidFill>
                <a:effectLst/>
                <a:highlight>
                  <a:srgbClr val="FFFFFF"/>
                </a:highlight>
              </a:rPr>
              <a:t>  </a:t>
            </a:r>
          </a:p>
        </p:txBody>
      </p:sp>
      <p:sp>
        <p:nvSpPr>
          <p:cNvPr id="8" name="TextBox 7">
            <a:extLst>
              <a:ext uri="{FF2B5EF4-FFF2-40B4-BE49-F238E27FC236}">
                <a16:creationId xmlns:a16="http://schemas.microsoft.com/office/drawing/2014/main" id="{2441C69B-C96F-4DEA-B8D7-B44EBF051B4C}"/>
              </a:ext>
            </a:extLst>
          </p:cNvPr>
          <p:cNvSpPr txBox="1"/>
          <p:nvPr/>
        </p:nvSpPr>
        <p:spPr>
          <a:xfrm>
            <a:off x="4575190" y="3136105"/>
            <a:ext cx="3506840" cy="1107996"/>
          </a:xfrm>
          <a:prstGeom prst="rect">
            <a:avLst/>
          </a:prstGeom>
          <a:noFill/>
        </p:spPr>
        <p:txBody>
          <a:bodyPr wrap="square" rtlCol="0">
            <a:spAutoFit/>
          </a:bodyPr>
          <a:lstStyle/>
          <a:p>
            <a:r>
              <a:rPr lang="en-US" sz="1400" b="1" dirty="0">
                <a:latin typeface="+mj-lt"/>
              </a:rPr>
              <a:t>NSERC CGRS - Doctoral </a:t>
            </a:r>
            <a:endParaRPr lang="en-US" sz="1400" dirty="0">
              <a:solidFill>
                <a:schemeClr val="tx1">
                  <a:lumMod val="65000"/>
                  <a:lumOff val="35000"/>
                </a:schemeClr>
              </a:solidFill>
              <a:latin typeface="+mj-lt"/>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latin typeface="+mj-lt"/>
              </a:rPr>
              <a:t> $40,000/year for 3 years</a:t>
            </a:r>
          </a:p>
          <a:p>
            <a:pPr marL="171450" indent="-171450">
              <a:spcBef>
                <a:spcPts val="400"/>
              </a:spcBef>
              <a:buFont typeface="Arial" panose="020B0604020202020204" pitchFamily="34" charset="0"/>
              <a:buChar char="•"/>
            </a:pPr>
            <a:r>
              <a:rPr lang="en-CA" sz="1400" b="0" i="0" u="sng" dirty="0">
                <a:solidFill>
                  <a:srgbClr val="295376"/>
                </a:solidFill>
                <a:effectLst/>
                <a:highlight>
                  <a:srgbClr val="FFFFFF"/>
                </a:highlight>
                <a:latin typeface="+mj-lt"/>
                <a:hlinkClick r:id="rId5"/>
              </a:rPr>
              <a:t>Eligibility + Instructions</a:t>
            </a:r>
            <a:endParaRPr lang="en-CA" sz="1400" b="0" i="0" u="sng" dirty="0">
              <a:solidFill>
                <a:srgbClr val="0535D2"/>
              </a:solidFill>
              <a:effectLst/>
              <a:highlight>
                <a:srgbClr val="FFFFFF"/>
              </a:highlight>
              <a:latin typeface="+mj-lt"/>
              <a:hlinkClick r:id="rId6"/>
            </a:endParaRPr>
          </a:p>
          <a:p>
            <a:pPr marL="171450" indent="-171450">
              <a:spcBef>
                <a:spcPts val="400"/>
              </a:spcBef>
              <a:buFont typeface="Arial" panose="020B0604020202020204" pitchFamily="34" charset="0"/>
              <a:buChar char="•"/>
            </a:pPr>
            <a:r>
              <a:rPr lang="en-CA" sz="1400" dirty="0">
                <a:highlight>
                  <a:srgbClr val="FFFFFF"/>
                </a:highlight>
                <a:latin typeface="+mj-lt"/>
              </a:rPr>
              <a:t>Application on NSERCs </a:t>
            </a:r>
            <a:r>
              <a:rPr lang="en-CA" sz="1400" b="0" i="0" u="sng" dirty="0">
                <a:solidFill>
                  <a:srgbClr val="0000FF"/>
                </a:solidFill>
                <a:effectLst/>
                <a:highlight>
                  <a:srgbClr val="FFFFFF"/>
                </a:highlight>
                <a:latin typeface="+mj-lt"/>
                <a:hlinkClick r:id="rId6">
                  <a:extLst>
                    <a:ext uri="{A12FA001-AC4F-418D-AE19-62706E023703}">
                      <ahyp:hlinkClr xmlns:ahyp="http://schemas.microsoft.com/office/drawing/2018/hyperlinkcolor" val="tx"/>
                    </a:ext>
                  </a:extLst>
                </a:hlinkClick>
              </a:rPr>
              <a:t>Online system</a:t>
            </a:r>
            <a:r>
              <a:rPr lang="en-CA" sz="1400" b="0" i="0" dirty="0">
                <a:solidFill>
                  <a:srgbClr val="333333"/>
                </a:solidFill>
                <a:effectLst/>
                <a:highlight>
                  <a:srgbClr val="FFFFFF"/>
                </a:highlight>
                <a:latin typeface="+mj-lt"/>
              </a:rPr>
              <a:t> </a:t>
            </a:r>
            <a:endParaRPr lang="en-US" sz="1400" dirty="0">
              <a:solidFill>
                <a:schemeClr val="tx1">
                  <a:lumMod val="65000"/>
                  <a:lumOff val="35000"/>
                </a:schemeClr>
              </a:solidFill>
              <a:latin typeface="+mj-lt"/>
            </a:endParaRPr>
          </a:p>
        </p:txBody>
      </p:sp>
      <p:sp>
        <p:nvSpPr>
          <p:cNvPr id="9" name="TextBox 8">
            <a:extLst>
              <a:ext uri="{FF2B5EF4-FFF2-40B4-BE49-F238E27FC236}">
                <a16:creationId xmlns:a16="http://schemas.microsoft.com/office/drawing/2014/main" id="{8676685A-9F7A-47DD-928A-C419467CD1D9}"/>
              </a:ext>
            </a:extLst>
          </p:cNvPr>
          <p:cNvSpPr txBox="1"/>
          <p:nvPr/>
        </p:nvSpPr>
        <p:spPr>
          <a:xfrm>
            <a:off x="8672362" y="3136105"/>
            <a:ext cx="3170723" cy="1107996"/>
          </a:xfrm>
          <a:prstGeom prst="rect">
            <a:avLst/>
          </a:prstGeom>
          <a:noFill/>
        </p:spPr>
        <p:txBody>
          <a:bodyPr wrap="square" rtlCol="0">
            <a:spAutoFit/>
          </a:bodyPr>
          <a:lstStyle/>
          <a:p>
            <a:r>
              <a:rPr lang="en-US" sz="1400" b="1" dirty="0">
                <a:latin typeface="+mj-lt"/>
              </a:rPr>
              <a:t>SSHRC CGRS - Doctoral</a:t>
            </a:r>
            <a:endParaRPr lang="en-US" sz="1400" dirty="0">
              <a:solidFill>
                <a:schemeClr val="tx1">
                  <a:lumMod val="65000"/>
                  <a:lumOff val="35000"/>
                </a:schemeClr>
              </a:solidFill>
              <a:latin typeface="+mj-lt"/>
            </a:endParaRPr>
          </a:p>
          <a:p>
            <a:pPr marL="171450" indent="-171450">
              <a:spcBef>
                <a:spcPts val="400"/>
              </a:spcBef>
              <a:buFont typeface="Arial" panose="020B0604020202020204" pitchFamily="34" charset="0"/>
              <a:buChar char="•"/>
            </a:pPr>
            <a:r>
              <a:rPr lang="en-US" sz="1400" dirty="0">
                <a:solidFill>
                  <a:schemeClr val="tx1">
                    <a:lumMod val="65000"/>
                    <a:lumOff val="35000"/>
                  </a:schemeClr>
                </a:solidFill>
                <a:latin typeface="+mj-lt"/>
              </a:rPr>
              <a:t>$40,000/year for 3 years</a:t>
            </a:r>
          </a:p>
          <a:p>
            <a:pPr marL="171450" indent="-171450">
              <a:spcBef>
                <a:spcPts val="400"/>
              </a:spcBef>
              <a:buFont typeface="Arial" panose="020B0604020202020204" pitchFamily="34" charset="0"/>
              <a:buChar char="•"/>
            </a:pPr>
            <a:r>
              <a:rPr lang="en-CA" sz="1400" u="sng" dirty="0">
                <a:solidFill>
                  <a:srgbClr val="295376"/>
                </a:solidFill>
                <a:highlight>
                  <a:srgbClr val="FFFFFF"/>
                </a:highlight>
                <a:latin typeface="+mj-lt"/>
                <a:hlinkClick r:id="rId7"/>
              </a:rPr>
              <a:t>Eligibility + I</a:t>
            </a:r>
            <a:r>
              <a:rPr lang="en-CA" sz="1400" b="0" i="0" u="sng" dirty="0">
                <a:solidFill>
                  <a:srgbClr val="295376"/>
                </a:solidFill>
                <a:effectLst/>
                <a:highlight>
                  <a:srgbClr val="FFFFFF"/>
                </a:highlight>
                <a:latin typeface="+mj-lt"/>
                <a:hlinkClick r:id="rId7"/>
              </a:rPr>
              <a:t>nstructions</a:t>
            </a:r>
            <a:endParaRPr lang="en-CA" sz="1400" b="0" i="0" u="sng" dirty="0">
              <a:solidFill>
                <a:srgbClr val="0535D2"/>
              </a:solidFill>
              <a:effectLst/>
              <a:highlight>
                <a:srgbClr val="FFFFFF"/>
              </a:highlight>
              <a:latin typeface="+mj-lt"/>
              <a:hlinkClick r:id="rId8"/>
            </a:endParaRPr>
          </a:p>
          <a:p>
            <a:pPr marL="171450" indent="-171450">
              <a:spcBef>
                <a:spcPts val="400"/>
              </a:spcBef>
              <a:buFont typeface="Arial" panose="020B0604020202020204" pitchFamily="34" charset="0"/>
              <a:buChar char="•"/>
            </a:pPr>
            <a:r>
              <a:rPr lang="en-CA" sz="1400" b="0" i="0" u="sng" dirty="0">
                <a:solidFill>
                  <a:srgbClr val="0535D2"/>
                </a:solidFill>
                <a:effectLst/>
                <a:highlight>
                  <a:srgbClr val="FFFFFF"/>
                </a:highlight>
                <a:latin typeface="+mj-lt"/>
                <a:hlinkClick r:id="rId8"/>
              </a:rPr>
              <a:t>Online system</a:t>
            </a:r>
            <a:r>
              <a:rPr lang="en-CA" sz="1400" b="0" i="0" u="sng" dirty="0">
                <a:solidFill>
                  <a:srgbClr val="0535D2"/>
                </a:solidFill>
                <a:effectLst/>
                <a:highlight>
                  <a:srgbClr val="FFFFFF"/>
                </a:highlight>
                <a:latin typeface="+mj-lt"/>
              </a:rPr>
              <a:t> + SSHRC CV</a:t>
            </a:r>
            <a:r>
              <a:rPr lang="en-CA" sz="1400" b="0" i="0" dirty="0">
                <a:solidFill>
                  <a:srgbClr val="333333"/>
                </a:solidFill>
                <a:effectLst/>
                <a:highlight>
                  <a:srgbClr val="FFFFFF"/>
                </a:highlight>
                <a:latin typeface="+mj-lt"/>
              </a:rPr>
              <a:t> </a:t>
            </a:r>
            <a:endParaRPr lang="en-US" sz="1400" dirty="0">
              <a:solidFill>
                <a:schemeClr val="tx1">
                  <a:lumMod val="65000"/>
                  <a:lumOff val="35000"/>
                </a:schemeClr>
              </a:solidFill>
              <a:latin typeface="+mj-lt"/>
            </a:endParaRPr>
          </a:p>
        </p:txBody>
      </p:sp>
    </p:spTree>
    <p:extLst>
      <p:ext uri="{BB962C8B-B14F-4D97-AF65-F5344CB8AC3E}">
        <p14:creationId xmlns:p14="http://schemas.microsoft.com/office/powerpoint/2010/main" val="316569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r>
              <a:rPr lang="en-US" sz="3600" b="1" dirty="0">
                <a:solidFill>
                  <a:srgbClr val="CC0633"/>
                </a:solidFill>
                <a:latin typeface="Trebuchet MS" panose="020B0603020202020204" pitchFamily="34" charset="0"/>
              </a:rPr>
              <a:t>CIHR, NSERC &amp; SSHRC Doctoral Timeline</a:t>
            </a:r>
            <a:endParaRPr lang="en-US" dirty="0"/>
          </a:p>
        </p:txBody>
      </p:sp>
      <p:cxnSp>
        <p:nvCxnSpPr>
          <p:cNvPr id="11" name="Straight Connector 10">
            <a:extLst>
              <a:ext uri="{FF2B5EF4-FFF2-40B4-BE49-F238E27FC236}">
                <a16:creationId xmlns:a16="http://schemas.microsoft.com/office/drawing/2014/main" id="{6426AE7F-A00A-45A8-95D4-3CB4E43C546F}"/>
              </a:ext>
            </a:extLst>
          </p:cNvPr>
          <p:cNvCxnSpPr>
            <a:cxnSpLocks/>
          </p:cNvCxnSpPr>
          <p:nvPr/>
        </p:nvCxnSpPr>
        <p:spPr>
          <a:xfrm flipV="1">
            <a:off x="88775" y="2024109"/>
            <a:ext cx="12064757" cy="308990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3E7352B6-5905-4587-8F51-6A4735B19C1D}"/>
              </a:ext>
            </a:extLst>
          </p:cNvPr>
          <p:cNvSpPr/>
          <p:nvPr/>
        </p:nvSpPr>
        <p:spPr>
          <a:xfrm>
            <a:off x="901989" y="4842915"/>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6BFDA5E-ED1C-4BD0-9527-6B0734A1CC3B}"/>
              </a:ext>
            </a:extLst>
          </p:cNvPr>
          <p:cNvSpPr/>
          <p:nvPr/>
        </p:nvSpPr>
        <p:spPr>
          <a:xfrm>
            <a:off x="3098802" y="4280595"/>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9B1C2FB-90BC-46FD-8695-9FA96D92AF96}"/>
              </a:ext>
            </a:extLst>
          </p:cNvPr>
          <p:cNvSpPr/>
          <p:nvPr/>
        </p:nvSpPr>
        <p:spPr>
          <a:xfrm>
            <a:off x="5527321" y="3644210"/>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A3DDA8B-52BA-4C50-BA52-1332C9BD9BC9}"/>
              </a:ext>
            </a:extLst>
          </p:cNvPr>
          <p:cNvSpPr/>
          <p:nvPr/>
        </p:nvSpPr>
        <p:spPr>
          <a:xfrm>
            <a:off x="8822364" y="2793658"/>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13AA6BA-B53A-431B-82B3-C5B55536EA49}"/>
              </a:ext>
            </a:extLst>
          </p:cNvPr>
          <p:cNvSpPr/>
          <p:nvPr/>
        </p:nvSpPr>
        <p:spPr>
          <a:xfrm>
            <a:off x="10855365" y="2278749"/>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A936931-8C56-420F-B45E-95C03B81D996}"/>
              </a:ext>
            </a:extLst>
          </p:cNvPr>
          <p:cNvSpPr txBox="1"/>
          <p:nvPr/>
        </p:nvSpPr>
        <p:spPr>
          <a:xfrm>
            <a:off x="103675" y="4109169"/>
            <a:ext cx="1694866" cy="615553"/>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OCTOBER 1</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4:30 PM (PST)</a:t>
            </a:r>
          </a:p>
          <a:p>
            <a:pPr algn="ctr"/>
            <a:r>
              <a:rPr lang="en-CA" sz="1000" dirty="0">
                <a:solidFill>
                  <a:schemeClr val="tx1">
                    <a:lumMod val="65000"/>
                    <a:lumOff val="35000"/>
                  </a:schemeClr>
                </a:solidFill>
                <a:latin typeface="Trebuchet MS" panose="020B0603020202020204" pitchFamily="34" charset="0"/>
                <a:cs typeface="Times New Roman" panose="02020603050405020304" pitchFamily="18" charset="0"/>
              </a:rPr>
              <a:t> (SFU Internal Deadline)</a:t>
            </a:r>
          </a:p>
        </p:txBody>
      </p:sp>
      <p:sp>
        <p:nvSpPr>
          <p:cNvPr id="19" name="TextBox 18">
            <a:extLst>
              <a:ext uri="{FF2B5EF4-FFF2-40B4-BE49-F238E27FC236}">
                <a16:creationId xmlns:a16="http://schemas.microsoft.com/office/drawing/2014/main" id="{0C5EE92B-195A-4EE3-9E4D-69C6272A8F59}"/>
              </a:ext>
            </a:extLst>
          </p:cNvPr>
          <p:cNvSpPr txBox="1"/>
          <p:nvPr/>
        </p:nvSpPr>
        <p:spPr>
          <a:xfrm>
            <a:off x="330252" y="5126223"/>
            <a:ext cx="1285479"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Student applies on </a:t>
            </a:r>
          </a:p>
          <a:p>
            <a:pPr algn="ctr"/>
            <a:r>
              <a:rPr lang="en-CA" sz="1000" dirty="0">
                <a:solidFill>
                  <a:schemeClr val="tx1">
                    <a:lumMod val="65000"/>
                    <a:lumOff val="35000"/>
                  </a:schemeClr>
                </a:solidFill>
                <a:cs typeface="Times New Roman" panose="02020603050405020304" pitchFamily="18" charset="0"/>
              </a:rPr>
              <a:t>Tri-Agency portal</a:t>
            </a:r>
          </a:p>
        </p:txBody>
      </p:sp>
      <p:sp>
        <p:nvSpPr>
          <p:cNvPr id="20" name="Content Placeholder 2">
            <a:extLst>
              <a:ext uri="{FF2B5EF4-FFF2-40B4-BE49-F238E27FC236}">
                <a16:creationId xmlns:a16="http://schemas.microsoft.com/office/drawing/2014/main" id="{7F6D7356-605F-4045-BAA7-33A3AAD3CA1D}"/>
              </a:ext>
            </a:extLst>
          </p:cNvPr>
          <p:cNvSpPr txBox="1">
            <a:spLocks/>
          </p:cNvSpPr>
          <p:nvPr/>
        </p:nvSpPr>
        <p:spPr>
          <a:xfrm>
            <a:off x="1398987" y="5544244"/>
            <a:ext cx="2902646" cy="519507"/>
          </a:xfrm>
          <a:prstGeom prst="rect">
            <a:avLst/>
          </a:prstGeom>
          <a:no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endParaRPr lang="en-US" sz="1000" dirty="0">
              <a:solidFill>
                <a:schemeClr val="tx1">
                  <a:lumMod val="50000"/>
                  <a:lumOff val="50000"/>
                </a:schemeClr>
              </a:solidFill>
              <a:latin typeface="+mn-lt"/>
            </a:endParaRPr>
          </a:p>
        </p:txBody>
      </p:sp>
      <p:sp>
        <p:nvSpPr>
          <p:cNvPr id="21" name="Callout: Line 20">
            <a:extLst>
              <a:ext uri="{FF2B5EF4-FFF2-40B4-BE49-F238E27FC236}">
                <a16:creationId xmlns:a16="http://schemas.microsoft.com/office/drawing/2014/main" id="{99C13BFF-C368-4D7B-B677-A1B60CFE5AEC}"/>
              </a:ext>
            </a:extLst>
          </p:cNvPr>
          <p:cNvSpPr/>
          <p:nvPr/>
        </p:nvSpPr>
        <p:spPr>
          <a:xfrm>
            <a:off x="1398987" y="5609568"/>
            <a:ext cx="3286375" cy="649189"/>
          </a:xfrm>
          <a:prstGeom prst="borderCallout1">
            <a:avLst>
              <a:gd name="adj1" fmla="val -18650"/>
              <a:gd name="adj2" fmla="val 17027"/>
              <a:gd name="adj3" fmla="val -49494"/>
              <a:gd name="adj4" fmla="val 13444"/>
            </a:avLst>
          </a:prstGeom>
          <a:solidFill>
            <a:schemeClr val="bg1">
              <a:lumMod val="95000"/>
            </a:schemeClr>
          </a:solidFill>
          <a:ln>
            <a:solidFill>
              <a:schemeClr val="accent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tx1">
                  <a:lumMod val="50000"/>
                  <a:lumOff val="50000"/>
                </a:schemeClr>
              </a:solidFill>
              <a:latin typeface="+mn-lt"/>
            </a:endParaRPr>
          </a:p>
          <a:p>
            <a:pPr algn="ctr"/>
            <a:r>
              <a:rPr lang="en-US" sz="1200" dirty="0">
                <a:solidFill>
                  <a:schemeClr val="tx1">
                    <a:lumMod val="50000"/>
                    <a:lumOff val="50000"/>
                  </a:schemeClr>
                </a:solidFill>
                <a:latin typeface="Calibri" panose="020F0502020204030204" pitchFamily="34" charset="0"/>
                <a:cs typeface="Calibri" panose="020F0502020204030204" pitchFamily="34" charset="0"/>
              </a:rPr>
              <a:t>If the SFU internal deadline falls on a weekend or on a federal statutory holiday, the deadline will be   4:30 PM (PST) on the following business day.</a:t>
            </a:r>
          </a:p>
          <a:p>
            <a:pPr algn="ctr"/>
            <a:endParaRPr lang="en-US" dirty="0"/>
          </a:p>
        </p:txBody>
      </p:sp>
      <p:sp>
        <p:nvSpPr>
          <p:cNvPr id="22" name="TextBox 21">
            <a:extLst>
              <a:ext uri="{FF2B5EF4-FFF2-40B4-BE49-F238E27FC236}">
                <a16:creationId xmlns:a16="http://schemas.microsoft.com/office/drawing/2014/main" id="{AADC1C5D-E61E-4D2A-9314-B73A09D94CD3}"/>
              </a:ext>
            </a:extLst>
          </p:cNvPr>
          <p:cNvSpPr txBox="1"/>
          <p:nvPr/>
        </p:nvSpPr>
        <p:spPr>
          <a:xfrm>
            <a:off x="2456174" y="3516935"/>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Early NOVEMBER</a:t>
            </a:r>
          </a:p>
          <a:p>
            <a:pPr algn="ctr"/>
            <a:endParaRPr lang="en-CA" sz="1200" b="1" dirty="0">
              <a:solidFill>
                <a:schemeClr val="tx1">
                  <a:lumMod val="65000"/>
                  <a:lumOff val="35000"/>
                </a:schemeClr>
              </a:solidFill>
              <a:latin typeface="Trebuchet MS" panose="020B0603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95F63F1-C288-4EA6-A6F3-99D77C28E2B1}"/>
              </a:ext>
            </a:extLst>
          </p:cNvPr>
          <p:cNvSpPr txBox="1"/>
          <p:nvPr/>
        </p:nvSpPr>
        <p:spPr>
          <a:xfrm>
            <a:off x="2456174" y="4620279"/>
            <a:ext cx="1400403" cy="400110"/>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committee review</a:t>
            </a:r>
          </a:p>
        </p:txBody>
      </p:sp>
      <p:sp>
        <p:nvSpPr>
          <p:cNvPr id="26" name="TextBox 25">
            <a:extLst>
              <a:ext uri="{FF2B5EF4-FFF2-40B4-BE49-F238E27FC236}">
                <a16:creationId xmlns:a16="http://schemas.microsoft.com/office/drawing/2014/main" id="{F0ED7D5D-F8CA-4ED6-9120-4D45B643B377}"/>
              </a:ext>
            </a:extLst>
          </p:cNvPr>
          <p:cNvSpPr txBox="1"/>
          <p:nvPr/>
        </p:nvSpPr>
        <p:spPr>
          <a:xfrm>
            <a:off x="4880552" y="3098850"/>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NOVEMBER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21 </a:t>
            </a:r>
          </a:p>
        </p:txBody>
      </p:sp>
      <p:sp>
        <p:nvSpPr>
          <p:cNvPr id="27" name="TextBox 26">
            <a:extLst>
              <a:ext uri="{FF2B5EF4-FFF2-40B4-BE49-F238E27FC236}">
                <a16:creationId xmlns:a16="http://schemas.microsoft.com/office/drawing/2014/main" id="{61D6C1DC-FCC8-4C37-9C4B-C9C28378C50F}"/>
              </a:ext>
            </a:extLst>
          </p:cNvPr>
          <p:cNvSpPr txBox="1"/>
          <p:nvPr/>
        </p:nvSpPr>
        <p:spPr>
          <a:xfrm>
            <a:off x="4750520" y="3968194"/>
            <a:ext cx="1553602" cy="553998"/>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submits applications to agency (CIHR and NSERC)</a:t>
            </a:r>
          </a:p>
        </p:txBody>
      </p:sp>
      <p:sp>
        <p:nvSpPr>
          <p:cNvPr id="29" name="TextBox 28">
            <a:extLst>
              <a:ext uri="{FF2B5EF4-FFF2-40B4-BE49-F238E27FC236}">
                <a16:creationId xmlns:a16="http://schemas.microsoft.com/office/drawing/2014/main" id="{718EC786-754F-467C-A33F-3C400FB677D7}"/>
              </a:ext>
            </a:extLst>
          </p:cNvPr>
          <p:cNvSpPr txBox="1"/>
          <p:nvPr/>
        </p:nvSpPr>
        <p:spPr>
          <a:xfrm>
            <a:off x="8183143" y="2191974"/>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APRIL</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2026</a:t>
            </a:r>
          </a:p>
        </p:txBody>
      </p:sp>
      <p:sp>
        <p:nvSpPr>
          <p:cNvPr id="30" name="TextBox 29">
            <a:extLst>
              <a:ext uri="{FF2B5EF4-FFF2-40B4-BE49-F238E27FC236}">
                <a16:creationId xmlns:a16="http://schemas.microsoft.com/office/drawing/2014/main" id="{ECF5ADE7-041C-4DC5-AC10-8F02DB843FD3}"/>
              </a:ext>
            </a:extLst>
          </p:cNvPr>
          <p:cNvSpPr txBox="1"/>
          <p:nvPr/>
        </p:nvSpPr>
        <p:spPr>
          <a:xfrm>
            <a:off x="8335424" y="3193770"/>
            <a:ext cx="1172559" cy="553998"/>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Agency decisions </a:t>
            </a:r>
          </a:p>
          <a:p>
            <a:pPr algn="ctr"/>
            <a:r>
              <a:rPr lang="en-CA" sz="1000" dirty="0">
                <a:solidFill>
                  <a:schemeClr val="tx1">
                    <a:lumMod val="65000"/>
                    <a:lumOff val="35000"/>
                  </a:schemeClr>
                </a:solidFill>
                <a:cs typeface="Times New Roman" panose="02020603050405020304" pitchFamily="18" charset="0"/>
              </a:rPr>
              <a:t>are announced. </a:t>
            </a:r>
          </a:p>
          <a:p>
            <a:pPr algn="ctr"/>
            <a:endParaRPr lang="en-CA" sz="1000" dirty="0">
              <a:solidFill>
                <a:schemeClr val="tx1">
                  <a:lumMod val="65000"/>
                  <a:lumOff val="35000"/>
                </a:schemeClr>
              </a:solidFill>
              <a:cs typeface="Times New Roman" panose="02020603050405020304" pitchFamily="18" charset="0"/>
            </a:endParaRPr>
          </a:p>
        </p:txBody>
      </p:sp>
      <p:sp>
        <p:nvSpPr>
          <p:cNvPr id="31" name="TextBox 30">
            <a:extLst>
              <a:ext uri="{FF2B5EF4-FFF2-40B4-BE49-F238E27FC236}">
                <a16:creationId xmlns:a16="http://schemas.microsoft.com/office/drawing/2014/main" id="{2C53D3E5-92E7-4AB7-A1A5-D04093FA85C1}"/>
              </a:ext>
            </a:extLst>
          </p:cNvPr>
          <p:cNvSpPr txBox="1"/>
          <p:nvPr/>
        </p:nvSpPr>
        <p:spPr>
          <a:xfrm>
            <a:off x="10313761" y="1697844"/>
            <a:ext cx="1185117"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MAY</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2026</a:t>
            </a:r>
          </a:p>
        </p:txBody>
      </p:sp>
      <p:sp>
        <p:nvSpPr>
          <p:cNvPr id="32" name="TextBox 31">
            <a:extLst>
              <a:ext uri="{FF2B5EF4-FFF2-40B4-BE49-F238E27FC236}">
                <a16:creationId xmlns:a16="http://schemas.microsoft.com/office/drawing/2014/main" id="{2EB37575-5B3C-4327-80C2-58E0C8326643}"/>
              </a:ext>
            </a:extLst>
          </p:cNvPr>
          <p:cNvSpPr txBox="1"/>
          <p:nvPr/>
        </p:nvSpPr>
        <p:spPr>
          <a:xfrm>
            <a:off x="10398050" y="2548019"/>
            <a:ext cx="1108149" cy="246221"/>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GS pays award</a:t>
            </a:r>
          </a:p>
        </p:txBody>
      </p:sp>
      <p:sp>
        <p:nvSpPr>
          <p:cNvPr id="33" name="TextBox 32">
            <a:extLst>
              <a:ext uri="{FF2B5EF4-FFF2-40B4-BE49-F238E27FC236}">
                <a16:creationId xmlns:a16="http://schemas.microsoft.com/office/drawing/2014/main" id="{4AA7172A-66B6-4160-8274-AB2D4A25AB0E}"/>
              </a:ext>
            </a:extLst>
          </p:cNvPr>
          <p:cNvSpPr txBox="1"/>
          <p:nvPr/>
        </p:nvSpPr>
        <p:spPr>
          <a:xfrm>
            <a:off x="8551166" y="4940081"/>
            <a:ext cx="3153722" cy="1015663"/>
          </a:xfrm>
          <a:prstGeom prst="rect">
            <a:avLst/>
          </a:prstGeom>
          <a:noFill/>
        </p:spPr>
        <p:txBody>
          <a:bodyPr wrap="square" rtlCol="0">
            <a:spAutoFit/>
          </a:bodyPr>
          <a:lstStyle/>
          <a:p>
            <a:r>
              <a:rPr lang="en-US" sz="1200" b="1" dirty="0">
                <a:solidFill>
                  <a:schemeClr val="tx1">
                    <a:lumMod val="65000"/>
                    <a:lumOff val="35000"/>
                  </a:schemeClr>
                </a:solidFill>
                <a:latin typeface="Century Gothic" panose="020B0502020202020204" pitchFamily="34" charset="0"/>
              </a:rPr>
              <a:t>Direct applicant deadline: October 17</a:t>
            </a:r>
            <a:endParaRPr lang="en-US" sz="1200" dirty="0">
              <a:solidFill>
                <a:schemeClr val="tx1">
                  <a:lumMod val="65000"/>
                  <a:lumOff val="35000"/>
                </a:schemeClr>
              </a:solidFill>
              <a:latin typeface="Century Gothic" panose="020B0502020202020204" pitchFamily="34" charset="0"/>
            </a:endParaRPr>
          </a:p>
          <a:p>
            <a:r>
              <a:rPr lang="en-US" sz="1200" dirty="0">
                <a:solidFill>
                  <a:schemeClr val="tx1">
                    <a:lumMod val="65000"/>
                    <a:lumOff val="35000"/>
                  </a:schemeClr>
                </a:solidFill>
                <a:latin typeface="Century Gothic" panose="020B0502020202020204" pitchFamily="34" charset="0"/>
              </a:rPr>
              <a:t>If you aren’t enrolled/haven’t been enrolled in a Canadian degree program in the past year, visit </a:t>
            </a:r>
          </a:p>
          <a:p>
            <a:r>
              <a:rPr lang="en-US" sz="1200" dirty="0">
                <a:solidFill>
                  <a:schemeClr val="tx1">
                    <a:lumMod val="65000"/>
                    <a:lumOff val="35000"/>
                  </a:schemeClr>
                </a:solidFill>
                <a:latin typeface="Century Gothic" panose="020B0502020202020204" pitchFamily="34" charset="0"/>
                <a:hlinkClick r:id="rId3"/>
              </a:rPr>
              <a:t>where do I submit my application?</a:t>
            </a:r>
            <a:endParaRPr lang="en-US" sz="1200" dirty="0">
              <a:solidFill>
                <a:schemeClr val="tx1">
                  <a:lumMod val="65000"/>
                  <a:lumOff val="35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D025E1BD-462E-4FDF-B953-AE2E01276B25}"/>
              </a:ext>
            </a:extLst>
          </p:cNvPr>
          <p:cNvSpPr txBox="1"/>
          <p:nvPr/>
        </p:nvSpPr>
        <p:spPr>
          <a:xfrm>
            <a:off x="6492635" y="2655294"/>
            <a:ext cx="1400403" cy="461665"/>
          </a:xfrm>
          <a:prstGeom prst="rect">
            <a:avLst/>
          </a:prstGeom>
          <a:noFill/>
        </p:spPr>
        <p:txBody>
          <a:bodyPr wrap="square" rtlCol="0">
            <a:spAutoFit/>
          </a:bodyPr>
          <a:lstStyle/>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NOVEMBER</a:t>
            </a:r>
          </a:p>
          <a:p>
            <a:pPr algn="ctr"/>
            <a:r>
              <a:rPr lang="en-CA" sz="1200" b="1" dirty="0">
                <a:solidFill>
                  <a:schemeClr val="tx1">
                    <a:lumMod val="65000"/>
                    <a:lumOff val="35000"/>
                  </a:schemeClr>
                </a:solidFill>
                <a:latin typeface="Trebuchet MS" panose="020B0603020202020204" pitchFamily="34" charset="0"/>
                <a:cs typeface="Times New Roman" panose="02020603050405020304" pitchFamily="18" charset="0"/>
              </a:rPr>
              <a:t>28 </a:t>
            </a:r>
          </a:p>
        </p:txBody>
      </p:sp>
      <p:sp>
        <p:nvSpPr>
          <p:cNvPr id="34" name="Oval 33">
            <a:extLst>
              <a:ext uri="{FF2B5EF4-FFF2-40B4-BE49-F238E27FC236}">
                <a16:creationId xmlns:a16="http://schemas.microsoft.com/office/drawing/2014/main" id="{BE856F70-4133-454E-879C-DE4E6146B219}"/>
              </a:ext>
            </a:extLst>
          </p:cNvPr>
          <p:cNvSpPr/>
          <p:nvPr/>
        </p:nvSpPr>
        <p:spPr>
          <a:xfrm>
            <a:off x="7135263" y="3270247"/>
            <a:ext cx="115146" cy="118872"/>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92FCE9-FFB6-43C9-9884-391322FF3241}"/>
              </a:ext>
            </a:extLst>
          </p:cNvPr>
          <p:cNvSpPr txBox="1"/>
          <p:nvPr/>
        </p:nvSpPr>
        <p:spPr>
          <a:xfrm>
            <a:off x="6358462" y="3522568"/>
            <a:ext cx="1553602" cy="553998"/>
          </a:xfrm>
          <a:prstGeom prst="rect">
            <a:avLst/>
          </a:prstGeom>
          <a:noFill/>
        </p:spPr>
        <p:txBody>
          <a:bodyPr wrap="square" rtlCol="0">
            <a:spAutoFit/>
          </a:bodyPr>
          <a:lstStyle/>
          <a:p>
            <a:pPr algn="ctr"/>
            <a:r>
              <a:rPr lang="en-CA" sz="1000" dirty="0">
                <a:solidFill>
                  <a:schemeClr val="tx1">
                    <a:lumMod val="65000"/>
                    <a:lumOff val="35000"/>
                  </a:schemeClr>
                </a:solidFill>
                <a:cs typeface="Times New Roman" panose="02020603050405020304" pitchFamily="18" charset="0"/>
              </a:rPr>
              <a:t>University submits applications to agency (SSHRC)</a:t>
            </a:r>
          </a:p>
        </p:txBody>
      </p:sp>
    </p:spTree>
    <p:extLst>
      <p:ext uri="{BB962C8B-B14F-4D97-AF65-F5344CB8AC3E}">
        <p14:creationId xmlns:p14="http://schemas.microsoft.com/office/powerpoint/2010/main" val="340621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BADE-DB54-45CC-BDC2-787928273D13}"/>
              </a:ext>
            </a:extLst>
          </p:cNvPr>
          <p:cNvSpPr>
            <a:spLocks noGrp="1"/>
          </p:cNvSpPr>
          <p:nvPr>
            <p:ph type="title"/>
          </p:nvPr>
        </p:nvSpPr>
        <p:spPr/>
        <p:txBody>
          <a:bodyPr/>
          <a:lstStyle/>
          <a:p>
            <a:pPr algn="l"/>
            <a:r>
              <a:rPr lang="en-US" sz="3600" b="1" dirty="0">
                <a:solidFill>
                  <a:srgbClr val="C00000"/>
                </a:solidFill>
              </a:rPr>
              <a:t>CIHR CGRS Doctoral (CGRSD)</a:t>
            </a:r>
          </a:p>
        </p:txBody>
      </p:sp>
      <p:sp>
        <p:nvSpPr>
          <p:cNvPr id="6" name="TextBox 5">
            <a:extLst>
              <a:ext uri="{FF2B5EF4-FFF2-40B4-BE49-F238E27FC236}">
                <a16:creationId xmlns:a16="http://schemas.microsoft.com/office/drawing/2014/main" id="{4D8DBD1D-7E5D-44A1-BDFB-6CDB499AC8C4}"/>
              </a:ext>
            </a:extLst>
          </p:cNvPr>
          <p:cNvSpPr txBox="1"/>
          <p:nvPr/>
        </p:nvSpPr>
        <p:spPr>
          <a:xfrm>
            <a:off x="685801" y="1119673"/>
            <a:ext cx="10633228" cy="3908762"/>
          </a:xfrm>
          <a:prstGeom prst="rect">
            <a:avLst/>
          </a:prstGeom>
          <a:noFill/>
          <a:ln>
            <a:noFill/>
          </a:ln>
        </p:spPr>
        <p:txBody>
          <a:bodyPr wrap="square" rtlCol="0">
            <a:spAutoFit/>
          </a:bodyPr>
          <a:lstStyle/>
          <a:p>
            <a:r>
              <a:rPr lang="en-US" sz="1600" b="1" dirty="0">
                <a:solidFill>
                  <a:srgbClr val="C00000"/>
                </a:solidFill>
                <a:latin typeface="Calibri" panose="020F0502020204030204" pitchFamily="34" charset="0"/>
                <a:cs typeface="Calibri" panose="020F0502020204030204" pitchFamily="34" charset="0"/>
              </a:rPr>
              <a:t>FALL 2025 COMPETITION </a:t>
            </a:r>
            <a:r>
              <a:rPr lang="en-US" sz="1600" b="1" dirty="0">
                <a:latin typeface="Calibri" panose="020F0502020204030204" pitchFamily="34" charset="0"/>
                <a:cs typeface="Calibri" panose="020F0502020204030204" pitchFamily="34" charset="0"/>
              </a:rPr>
              <a:t>| Deadline: October 1 at 4:30 PM (PST)</a:t>
            </a:r>
          </a:p>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Value: </a:t>
            </a:r>
            <a:r>
              <a:rPr lang="en-US" sz="1600" dirty="0">
                <a:latin typeface="Calibri" panose="020F0502020204030204" pitchFamily="34" charset="0"/>
                <a:cs typeface="Calibri" panose="020F0502020204030204" pitchFamily="34" charset="0"/>
              </a:rPr>
              <a:t>$40,000/year for 3 years</a:t>
            </a:r>
          </a:p>
          <a:p>
            <a:endParaRPr lang="en-US" sz="1600" b="1" dirty="0">
              <a:solidFill>
                <a:schemeClr val="tx1">
                  <a:lumMod val="65000"/>
                  <a:lumOff val="35000"/>
                </a:schemeClr>
              </a:solidFill>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1600" b="1" dirty="0">
                <a:latin typeface="Calibri" panose="020F0502020204030204" pitchFamily="34" charset="0"/>
                <a:cs typeface="Calibri" panose="020F0502020204030204" pitchFamily="34" charset="0"/>
              </a:rPr>
              <a:t>Application: </a:t>
            </a:r>
            <a:r>
              <a:rPr lang="en-US" sz="1600" dirty="0">
                <a:latin typeface="Calibri" panose="020F0502020204030204" pitchFamily="34" charset="0"/>
                <a:cs typeface="Calibri" panose="020F0502020204030204" pitchFamily="34" charset="0"/>
              </a:rPr>
              <a:t>apply using </a:t>
            </a:r>
            <a:r>
              <a:rPr lang="en-CA" sz="1600" b="0" i="0" u="sng" dirty="0" err="1">
                <a:solidFill>
                  <a:srgbClr val="295376"/>
                </a:solidFill>
                <a:effectLst/>
                <a:latin typeface="Calibri" panose="020F0502020204030204" pitchFamily="34" charset="0"/>
                <a:cs typeface="Calibri" panose="020F0502020204030204" pitchFamily="34" charset="0"/>
                <a:hlinkClick r:id="rId3"/>
              </a:rPr>
              <a:t>ResearchNet</a:t>
            </a:r>
            <a:r>
              <a:rPr lang="en-CA" sz="1600" dirty="0">
                <a:solidFill>
                  <a:srgbClr val="295376"/>
                </a:solidFill>
                <a:latin typeface="Calibri" panose="020F0502020204030204" pitchFamily="34" charset="0"/>
                <a:cs typeface="Calibri" panose="020F0502020204030204" pitchFamily="34" charset="0"/>
              </a:rPr>
              <a:t> + </a:t>
            </a:r>
            <a:r>
              <a:rPr lang="en-CA" sz="1600" b="0" i="0" u="sng" dirty="0">
                <a:solidFill>
                  <a:srgbClr val="295376"/>
                </a:solidFill>
                <a:effectLst/>
                <a:latin typeface="Calibri" panose="020F0502020204030204" pitchFamily="34" charset="0"/>
                <a:cs typeface="Calibri" panose="020F0502020204030204" pitchFamily="34" charset="0"/>
                <a:hlinkClick r:id="rId4"/>
              </a:rPr>
              <a:t>Common CV account</a:t>
            </a:r>
            <a:endParaRPr lang="en-CA" sz="1600" b="0" i="0" dirty="0">
              <a:solidFill>
                <a:srgbClr val="333333"/>
              </a:solidFill>
              <a:effectLst/>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Priority Announcements/Funding Pools (Initiatives + Supplements)</a:t>
            </a:r>
            <a:r>
              <a:rPr lang="en-US" sz="16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Use the self-identification data in the application and the </a:t>
            </a:r>
            <a:r>
              <a:rPr lang="en-CA" sz="1600" dirty="0">
                <a:latin typeface="Calibri" panose="020F0502020204030204" pitchFamily="34" charset="0"/>
                <a:cs typeface="Calibri" panose="020F0502020204030204" pitchFamily="34" charset="0"/>
              </a:rPr>
              <a:t>dropdown "Priority Announcements / Funding Pools (optional)" task in </a:t>
            </a:r>
            <a:r>
              <a:rPr lang="en-CA" sz="1600" dirty="0" err="1">
                <a:latin typeface="Calibri" panose="020F0502020204030204" pitchFamily="34" charset="0"/>
                <a:cs typeface="Calibri" panose="020F0502020204030204" pitchFamily="34" charset="0"/>
              </a:rPr>
              <a:t>ResearchNet</a:t>
            </a:r>
            <a:r>
              <a:rPr lang="en-CA"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You may be prompted to provide a description of how you match the opportunity.</a:t>
            </a:r>
          </a:p>
          <a:p>
            <a:pPr marL="285750" indent="-285750">
              <a:buFont typeface="Arial" panose="020B0604020202020204" pitchFamily="34" charset="0"/>
              <a:buChar char="•"/>
            </a:pPr>
            <a:endParaRPr lang="en-US" sz="1600" dirty="0">
              <a:solidFill>
                <a:srgbClr val="FF0000"/>
              </a:solidFill>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Information + Instructions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the </a:t>
            </a:r>
            <a:r>
              <a:rPr lang="en-US" sz="1600" dirty="0">
                <a:latin typeface="Calibri" panose="020F0502020204030204" pitchFamily="34" charset="0"/>
                <a:cs typeface="Calibri" panose="020F0502020204030204" pitchFamily="34" charset="0"/>
                <a:hlinkClick r:id="rId5"/>
              </a:rPr>
              <a:t>CGRSD program page </a:t>
            </a:r>
            <a:r>
              <a:rPr lang="en-US" sz="1600" dirty="0">
                <a:latin typeface="Calibri" panose="020F0502020204030204" pitchFamily="34" charset="0"/>
                <a:cs typeface="Calibri" panose="020F0502020204030204" pitchFamily="34" charset="0"/>
              </a:rPr>
              <a:t>for full eligibility, process and criteria. </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dirty="0">
                <a:latin typeface="Calibri" panose="020F0502020204030204" pitchFamily="34" charset="0"/>
                <a:cs typeface="Calibri" panose="020F0502020204030204" pitchFamily="34" charset="0"/>
                <a:hlinkClick r:id="rId6"/>
              </a:rPr>
              <a:t>Application Instructions </a:t>
            </a:r>
            <a:r>
              <a:rPr lang="en-US" sz="1600" dirty="0">
                <a:latin typeface="Calibri" panose="020F0502020204030204" pitchFamily="34" charset="0"/>
                <a:cs typeface="Calibri" panose="020F0502020204030204" pitchFamily="34" charset="0"/>
              </a:rPr>
              <a:t>for how to complete the application, page limits and what to include.</a:t>
            </a:r>
          </a:p>
          <a:p>
            <a:pPr marL="285750" indent="-285750">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Visit </a:t>
            </a:r>
            <a:r>
              <a:rPr lang="en-US" sz="1600" dirty="0">
                <a:latin typeface="Calibri" panose="020F0502020204030204" pitchFamily="34" charset="0"/>
                <a:cs typeface="Calibri" panose="020F0502020204030204" pitchFamily="34" charset="0"/>
                <a:hlinkClick r:id="rId7"/>
              </a:rPr>
              <a:t>Graduate Studies CGRS Doctoral page</a:t>
            </a:r>
            <a:r>
              <a:rPr lang="en-US" sz="1600" dirty="0">
                <a:latin typeface="Calibri" panose="020F0502020204030204" pitchFamily="34" charset="0"/>
                <a:cs typeface="Calibri" panose="020F0502020204030204" pitchFamily="34" charset="0"/>
              </a:rPr>
              <a:t>, for SFU’s process. </a:t>
            </a:r>
          </a:p>
          <a:p>
            <a:endParaRPr lang="en-US" sz="1400" b="1" dirty="0"/>
          </a:p>
        </p:txBody>
      </p:sp>
      <p:pic>
        <p:nvPicPr>
          <p:cNvPr id="11" name="Picture 2">
            <a:extLst>
              <a:ext uri="{FF2B5EF4-FFF2-40B4-BE49-F238E27FC236}">
                <a16:creationId xmlns:a16="http://schemas.microsoft.com/office/drawing/2014/main" id="{F0E18BEA-563B-4338-A3CF-374FC5C52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30869" y="1119673"/>
            <a:ext cx="1788160" cy="128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39499"/>
      </p:ext>
    </p:extLst>
  </p:cSld>
  <p:clrMapOvr>
    <a:masterClrMapping/>
  </p:clrMapOvr>
</p:sld>
</file>

<file path=ppt/theme/theme1.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A6192E"/>
      </a:hlink>
      <a:folHlink>
        <a:srgbClr val="CC0633"/>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000000"/>
      </a:hlink>
      <a:folHlink>
        <a:srgbClr val="54585A"/>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000000"/>
      </a:hlink>
      <a:folHlink>
        <a:srgbClr val="54585A"/>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e2b4a4-e0a3-4ca1-8588-fb9a28a42228">
      <Terms xmlns="http://schemas.microsoft.com/office/infopath/2007/PartnerControls"/>
    </lcf76f155ced4ddcb4097134ff3c332f>
    <TaxCatchAll xmlns="eb923f14-5578-4326-847f-a20d5cd04199" xsi:nil="true"/>
    <Note xmlns="2fe2b4a4-e0a3-4ca1-8588-fb9a28a422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85ADD539485D4BA46B40DEAEC1474C" ma:contentTypeVersion="19" ma:contentTypeDescription="Create a new document." ma:contentTypeScope="" ma:versionID="760b256d665d7c6e0ce4261695838af1">
  <xsd:schema xmlns:xsd="http://www.w3.org/2001/XMLSchema" xmlns:xs="http://www.w3.org/2001/XMLSchema" xmlns:p="http://schemas.microsoft.com/office/2006/metadata/properties" xmlns:ns2="2fe2b4a4-e0a3-4ca1-8588-fb9a28a42228" xmlns:ns3="eb923f14-5578-4326-847f-a20d5cd04199" targetNamespace="http://schemas.microsoft.com/office/2006/metadata/properties" ma:root="true" ma:fieldsID="84b6c0b673e3535c1b9636613e035d50" ns2:_="" ns3:_="">
    <xsd:import namespace="2fe2b4a4-e0a3-4ca1-8588-fb9a28a42228"/>
    <xsd:import namespace="eb923f14-5578-4326-847f-a20d5cd041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Not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2b4a4-e0a3-4ca1-8588-fb9a28a42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Note" ma:index="21" nillable="true" ma:displayName="Note" ma:format="Dropdown" ma:internalName="Note">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aa0ad0-c4c5-4ed8-abb5-19e3095d9e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923f14-5578-4326-847f-a20d5cd0419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75b6b9e-35b9-46c9-b66c-c3322ce88aff}" ma:internalName="TaxCatchAll" ma:showField="CatchAllData" ma:web="eb923f14-5578-4326-847f-a20d5cd041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5701EF-5A24-4B85-9929-C5ABBB8D7BC4}">
  <ds:schemaRefs>
    <ds:schemaRef ds:uri="2fe2b4a4-e0a3-4ca1-8588-fb9a28a42228"/>
    <ds:schemaRef ds:uri="eb923f14-5578-4326-847f-a20d5cd041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BBD9B30-2FA2-469A-AF0E-B4C1576E24DA}">
  <ds:schemaRefs>
    <ds:schemaRef ds:uri="2fe2b4a4-e0a3-4ca1-8588-fb9a28a42228"/>
    <ds:schemaRef ds:uri="eb923f14-5578-4326-847f-a20d5cd041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58C49C-EF3A-43EB-9314-312F4AC641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1354</TotalTime>
  <Words>2376</Words>
  <Application>Microsoft Office PowerPoint</Application>
  <PresentationFormat>Widescreen</PresentationFormat>
  <Paragraphs>291</Paragraphs>
  <Slides>20</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Century Gothic</vt:lpstr>
      <vt:lpstr>Courier New</vt:lpstr>
      <vt:lpstr>Helvetica Neue</vt:lpstr>
      <vt:lpstr>Open Sans</vt:lpstr>
      <vt:lpstr>Symbol</vt:lpstr>
      <vt:lpstr>Trebuchet MS</vt:lpstr>
      <vt:lpstr>Untitled Regular</vt:lpstr>
      <vt:lpstr>Wingdings</vt:lpstr>
      <vt:lpstr>Wingdings 3</vt:lpstr>
      <vt:lpstr>Office Theme</vt:lpstr>
      <vt:lpstr>CIHR, NSERC + SSHRC (Tri-agencies) 2025 Master’s + PhD Funding </vt:lpstr>
      <vt:lpstr>PowerPoint Presentation</vt:lpstr>
      <vt:lpstr>Tri-agencies</vt:lpstr>
      <vt:lpstr>CGRS Masters: $27,000 for 1 year  </vt:lpstr>
      <vt:lpstr>CGRS Masters: notes on main eligibility points </vt:lpstr>
      <vt:lpstr>Selection Criteria – CGRS Master’s  </vt:lpstr>
      <vt:lpstr>CIHR, NSERC and SSHRC Doctoral Scholarships    </vt:lpstr>
      <vt:lpstr>CIHR, NSERC &amp; SSHRC Doctoral Timeline</vt:lpstr>
      <vt:lpstr>CIHR CGRS Doctoral (CGRSD)</vt:lpstr>
      <vt:lpstr>NSERC CGRS Doctoral (CGRS D)</vt:lpstr>
      <vt:lpstr>SSHRC CGRS Doctoral </vt:lpstr>
      <vt:lpstr>CGRS D: notes on main eligibility points  </vt:lpstr>
      <vt:lpstr>Where to Submit My Application</vt:lpstr>
      <vt:lpstr>Selection Criteria – CGRS Doctoral </vt:lpstr>
      <vt:lpstr>Selection Criteria – CGRS Doctoral </vt:lpstr>
      <vt:lpstr>Referees</vt:lpstr>
      <vt:lpstr>Transcripts</vt:lpstr>
      <vt:lpstr>Avoid these common mistakes: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Sylvia Kudaverdian</dc:creator>
  <cp:lastModifiedBy>Rachel Dawson</cp:lastModifiedBy>
  <cp:revision>115</cp:revision>
  <dcterms:created xsi:type="dcterms:W3CDTF">2025-03-28T20:34:27Z</dcterms:created>
  <dcterms:modified xsi:type="dcterms:W3CDTF">2025-09-16T21:20:09Z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0x010100C885ADD539485D4BA46B40DEAEC1474C</vt:lpwstr>
  </property>
  <property fmtid="{D5CDD505-2E9C-101B-9397-08002B2CF9AE}" pid="3" name="MediaServiceImageTags">
    <vt:lpwstr/>
  </property>
</Properties>
</file>